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4" r:id="rId5"/>
    <p:sldId id="260" r:id="rId6"/>
    <p:sldId id="267" r:id="rId7"/>
    <p:sldId id="270" r:id="rId8"/>
    <p:sldId id="269" r:id="rId9"/>
    <p:sldId id="268" r:id="rId10"/>
    <p:sldId id="272" r:id="rId11"/>
    <p:sldId id="262" r:id="rId1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 snapToGrid="0" snapToObjects="1">
      <p:cViewPr>
        <p:scale>
          <a:sx n="70" d="100"/>
          <a:sy n="70" d="100"/>
        </p:scale>
        <p:origin x="-116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0" y="1430338"/>
            <a:ext cx="423863" cy="399732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5427663"/>
            <a:ext cx="423863" cy="14303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4" name="Bild 69" descr="EPF_Logo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85050" y="327025"/>
            <a:ext cx="160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647700" y="352425"/>
            <a:ext cx="13922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›</a:t>
            </a:r>
          </a:p>
        </p:txBody>
      </p:sp>
      <p:sp>
        <p:nvSpPr>
          <p:cNvPr id="3" name="Untertitel 2"/>
          <p:cNvSpPr>
            <a:spLocks/>
          </p:cNvSpPr>
          <p:nvPr userDrawn="1"/>
        </p:nvSpPr>
        <p:spPr bwMode="auto">
          <a:xfrm>
            <a:off x="1004888" y="361950"/>
            <a:ext cx="5900737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Rechteck 4"/>
          <p:cNvSpPr>
            <a:spLocks noChangeArrowheads="1"/>
          </p:cNvSpPr>
          <p:nvPr userDrawn="1"/>
        </p:nvSpPr>
        <p:spPr bwMode="auto">
          <a:xfrm>
            <a:off x="3175" y="0"/>
            <a:ext cx="423863" cy="1387475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garrod@epf.e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corp.uk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8625" y="1423988"/>
            <a:ext cx="8715375" cy="4005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4888" y="391759"/>
            <a:ext cx="5900737" cy="620713"/>
          </a:xfrm>
        </p:spPr>
        <p:txBody>
          <a:bodyPr vert="horz" lIns="91440" tIns="45720" rIns="91440" bIns="45720"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2000" dirty="0" smtClean="0"/>
              <a:t>RAIL NEWCASTLE CONFERENCE 2015</a:t>
            </a:r>
            <a:endParaRPr lang="de-DE" sz="2000" b="1" dirty="0"/>
          </a:p>
        </p:txBody>
      </p:sp>
      <p:sp>
        <p:nvSpPr>
          <p:cNvPr id="13319" name="Textfeld 9"/>
          <p:cNvSpPr txBox="1">
            <a:spLocks noChangeArrowheads="1"/>
          </p:cNvSpPr>
          <p:nvPr/>
        </p:nvSpPr>
        <p:spPr bwMode="auto">
          <a:xfrm>
            <a:off x="763588" y="2659063"/>
            <a:ext cx="1389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FFFF"/>
                </a:solidFill>
                <a:latin typeface="Calibri" pitchFamily="34" charset="0"/>
              </a:rPr>
              <a:t>01.11.2012, Hamm</a:t>
            </a:r>
          </a:p>
        </p:txBody>
      </p:sp>
      <p:sp>
        <p:nvSpPr>
          <p:cNvPr id="13320" name="Untertitel 2_"/>
          <p:cNvSpPr txBox="1">
            <a:spLocks/>
          </p:cNvSpPr>
          <p:nvPr/>
        </p:nvSpPr>
        <p:spPr bwMode="auto">
          <a:xfrm>
            <a:off x="903288" y="6099175"/>
            <a:ext cx="59007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400" dirty="0" smtClean="0">
                <a:solidFill>
                  <a:srgbClr val="898989"/>
                </a:solidFill>
                <a:latin typeface="Calibri" pitchFamily="34" charset="0"/>
              </a:rPr>
              <a:t>Trevor Garrod </a:t>
            </a:r>
            <a:r>
              <a:rPr lang="de-DE" sz="1400" dirty="0">
                <a:solidFill>
                  <a:srgbClr val="898989"/>
                </a:solidFill>
                <a:latin typeface="Calibri" pitchFamily="34" charset="0"/>
              </a:rPr>
              <a:t>// </a:t>
            </a:r>
            <a:r>
              <a:rPr lang="de-DE" sz="1400" b="1" dirty="0" smtClean="0">
                <a:solidFill>
                  <a:srgbClr val="898989"/>
                </a:solidFill>
                <a:latin typeface="Calibri" pitchFamily="34" charset="0"/>
              </a:rPr>
              <a:t>EUROPEAN PASSENGERS‘ FEDERATION </a:t>
            </a:r>
            <a:r>
              <a:rPr lang="de-DE" sz="1400" dirty="0">
                <a:solidFill>
                  <a:srgbClr val="898989"/>
                </a:solidFill>
                <a:latin typeface="Calibri" pitchFamily="34" charset="0"/>
              </a:rPr>
              <a:t>// www.epf.eu</a:t>
            </a:r>
          </a:p>
        </p:txBody>
      </p:sp>
      <p:sp>
        <p:nvSpPr>
          <p:cNvPr id="13315" name="Titel 1"/>
          <p:cNvSpPr>
            <a:spLocks noGrp="1"/>
          </p:cNvSpPr>
          <p:nvPr>
            <p:ph type="ctrTitle"/>
          </p:nvPr>
        </p:nvSpPr>
        <p:spPr bwMode="auto">
          <a:xfrm>
            <a:off x="685800" y="2659063"/>
            <a:ext cx="8021638" cy="1954212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b="1" dirty="0" smtClean="0">
                <a:solidFill>
                  <a:schemeClr val="bg1"/>
                </a:solidFill>
              </a:rPr>
              <a:t>RAIL MARKETING AND PUBLIC 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Role of </a:t>
            </a:r>
            <a:r>
              <a:rPr lang="en-GB" sz="2000" b="1" dirty="0" smtClean="0">
                <a:solidFill>
                  <a:schemeClr val="tx2"/>
                </a:solidFill>
              </a:rPr>
              <a:t>passengers’ </a:t>
            </a:r>
            <a:r>
              <a:rPr lang="en-GB" sz="2000" b="1" dirty="0" smtClean="0">
                <a:solidFill>
                  <a:schemeClr val="tx2"/>
                </a:solidFill>
              </a:rPr>
              <a:t>organisations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5781106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57224" y="1846857"/>
            <a:ext cx="530684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producing and distributing their own          </a:t>
            </a:r>
            <a:br>
              <a:rPr lang="en-GB" sz="2200" dirty="0" smtClean="0">
                <a:solidFill>
                  <a:schemeClr val="bg1"/>
                </a:solidFill>
                <a:latin typeface="+mn-lt"/>
              </a:rPr>
            </a:b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  timetables, leaflets, posters, merchandise </a:t>
            </a:r>
            <a:br>
              <a:rPr lang="en-GB" sz="2200" dirty="0" smtClean="0">
                <a:solidFill>
                  <a:schemeClr val="bg1"/>
                </a:solidFill>
                <a:latin typeface="+mn-lt"/>
              </a:rPr>
            </a:b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GB" sz="2200" u="sng" dirty="0" smtClean="0">
                <a:solidFill>
                  <a:schemeClr val="bg1"/>
                </a:solidFill>
                <a:latin typeface="+mn-lt"/>
              </a:rPr>
              <a:t>to fill gaps in the market.</a:t>
            </a:r>
            <a:endParaRPr lang="en-GB" sz="22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their magazines and journals  -  paper       </a:t>
            </a:r>
            <a:br>
              <a:rPr lang="en-GB" sz="2200" dirty="0" smtClean="0">
                <a:solidFill>
                  <a:schemeClr val="bg1"/>
                </a:solidFill>
                <a:latin typeface="+mn-lt"/>
              </a:rPr>
            </a:b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 and electronic – also prompt journalists</a:t>
            </a:r>
            <a:br>
              <a:rPr lang="en-GB" sz="2200" dirty="0" smtClean="0">
                <a:solidFill>
                  <a:schemeClr val="bg1"/>
                </a:solidFill>
                <a:latin typeface="+mn-lt"/>
              </a:rPr>
            </a:b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 to do stories 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+mn-lt"/>
              </a:rPr>
              <a:t>Railfuture’s</a:t>
            </a: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“Going Abroad” leaflet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Promoting international travel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Discussing publicity with, for example, </a:t>
            </a:r>
            <a:br>
              <a:rPr lang="en-GB" sz="2200" dirty="0" smtClean="0">
                <a:solidFill>
                  <a:schemeClr val="bg1"/>
                </a:solidFill>
                <a:latin typeface="+mn-lt"/>
              </a:rPr>
            </a:b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GB" sz="2200" dirty="0" err="1" smtClean="0">
                <a:solidFill>
                  <a:schemeClr val="bg1"/>
                </a:solidFill>
                <a:latin typeface="+mn-lt"/>
              </a:rPr>
              <a:t>Interrail</a:t>
            </a:r>
            <a:endParaRPr lang="en-GB" sz="22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Signposting members and the wider public </a:t>
            </a:r>
            <a:br>
              <a:rPr lang="en-GB" sz="2200" dirty="0" smtClean="0">
                <a:solidFill>
                  <a:schemeClr val="bg1"/>
                </a:solidFill>
                <a:latin typeface="+mn-lt"/>
              </a:rPr>
            </a:b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 on where to find travel and other </a:t>
            </a:r>
            <a:br>
              <a:rPr lang="en-GB" sz="2200" dirty="0" smtClean="0">
                <a:solidFill>
                  <a:schemeClr val="bg1"/>
                </a:solidFill>
                <a:latin typeface="+mn-lt"/>
              </a:rPr>
            </a:br>
            <a:r>
              <a:rPr lang="en-GB" sz="2200" dirty="0" smtClean="0">
                <a:solidFill>
                  <a:schemeClr val="bg1"/>
                </a:solidFill>
                <a:latin typeface="+mn-lt"/>
              </a:rPr>
              <a:t>  information useful to rail passengers.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9731" y="1426481"/>
            <a:ext cx="2934269" cy="54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shutterstock_99395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430338"/>
            <a:ext cx="8720137" cy="542766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/>
          </p:cNvSpPr>
          <p:nvPr/>
        </p:nvSpPr>
        <p:spPr bwMode="auto">
          <a:xfrm>
            <a:off x="1008063" y="127000"/>
            <a:ext cx="5199062" cy="920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Thank you for your attention! 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71262" y="6032311"/>
            <a:ext cx="247024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/>
              </a:rPr>
              <a:t>trevor.garrod@epf.eu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el 1"/>
          <p:cNvSpPr>
            <a:spLocks noGrp="1"/>
          </p:cNvSpPr>
          <p:nvPr>
            <p:ph type="ctrTitle"/>
          </p:nvPr>
        </p:nvSpPr>
        <p:spPr bwMode="auto">
          <a:xfrm>
            <a:off x="1008063" y="214313"/>
            <a:ext cx="5167312" cy="8239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7F7F7F"/>
                </a:solidFill>
              </a:rPr>
              <a:t>EPF MAP </a:t>
            </a:r>
            <a:br>
              <a:rPr lang="en-GB" sz="2000" b="1" dirty="0" smtClean="0">
                <a:solidFill>
                  <a:srgbClr val="7F7F7F"/>
                </a:solidFill>
              </a:rPr>
            </a:br>
            <a:r>
              <a:rPr lang="en-GB" sz="1400" dirty="0" smtClean="0">
                <a:solidFill>
                  <a:srgbClr val="7F7F7F"/>
                </a:solidFill>
              </a:rPr>
              <a:t>July 2015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6175375" y="3614738"/>
            <a:ext cx="2425699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34 member organisations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20 countries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70" y="1639627"/>
            <a:ext cx="3123608" cy="487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28625" y="1430338"/>
            <a:ext cx="8715375" cy="54276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WHAT IS THE EUROPEAN PASSENGERS </a:t>
            </a:r>
            <a:r>
              <a:rPr lang="en-GB" sz="2000" b="1" dirty="0" smtClean="0">
                <a:solidFill>
                  <a:schemeClr val="tx2"/>
                </a:solidFill>
              </a:rPr>
              <a:t>‘ FEDERATION</a:t>
            </a:r>
            <a:r>
              <a:rPr lang="en-GB" sz="2000" b="1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5366" name="Untertitel 2"/>
          <p:cNvSpPr txBox="1">
            <a:spLocks/>
          </p:cNvSpPr>
          <p:nvPr/>
        </p:nvSpPr>
        <p:spPr bwMode="auto">
          <a:xfrm>
            <a:off x="903288" y="1900238"/>
            <a:ext cx="77422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founded 2002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the European umbrella organisation of national </a:t>
            </a:r>
            <a:b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and regional passengers’ organisations</a:t>
            </a:r>
            <a:endParaRPr lang="en-GB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financed by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its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member organisations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representing passengers’ views at the European level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dealing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with all modes of public transport such us</a:t>
            </a:r>
            <a:br>
              <a:rPr lang="en-GB" sz="2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local transport, railways,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buses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, aviation and    </a:t>
            </a:r>
            <a:br>
              <a:rPr lang="en-GB" sz="2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maritime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28625" y="1430338"/>
            <a:ext cx="8715375" cy="54276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A BIGGER ROLE FOR RAIL AND OTHER PUBLIC TRANSPORT</a:t>
            </a:r>
          </a:p>
        </p:txBody>
      </p:sp>
      <p:sp>
        <p:nvSpPr>
          <p:cNvPr id="15366" name="Untertitel 2"/>
          <p:cNvSpPr txBox="1">
            <a:spLocks/>
          </p:cNvSpPr>
          <p:nvPr/>
        </p:nvSpPr>
        <p:spPr bwMode="auto">
          <a:xfrm>
            <a:off x="903288" y="1900238"/>
            <a:ext cx="77422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To fulfil the aims of the EU 2011 </a:t>
            </a:r>
            <a:br>
              <a:rPr lang="en-GB" sz="2800" dirty="0" smtClean="0">
                <a:solidFill>
                  <a:schemeClr val="bg1"/>
                </a:solidFill>
                <a:latin typeface="+mn-lt"/>
              </a:rPr>
            </a:b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    Transport White Paper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Modal shift to good quality public transport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Investment to expand and upgrade capacity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Most medium-distance traffic on rail by 2050</a:t>
            </a:r>
          </a:p>
          <a:p>
            <a:pPr lvl="1">
              <a:buFont typeface="Arial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To encourage more people to use </a:t>
            </a:r>
            <a:br>
              <a:rPr lang="en-GB" sz="2800" dirty="0" smtClean="0">
                <a:solidFill>
                  <a:schemeClr val="bg1"/>
                </a:solidFill>
                <a:latin typeface="+mn-lt"/>
              </a:rPr>
            </a:b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    environmentally friendly transport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To integrate such transport modes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Value for money?</a:t>
            </a:r>
          </a:p>
        </p:txBody>
      </p:sp>
      <p:pic>
        <p:nvPicPr>
          <p:cNvPr id="17419" name="Picture 11" descr="Fotolia_37945941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8" y="2552700"/>
            <a:ext cx="4246562" cy="2830513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57225" y="2324537"/>
            <a:ext cx="38766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easy information</a:t>
            </a:r>
          </a:p>
          <a:p>
            <a:pPr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reliable information</a:t>
            </a:r>
          </a:p>
          <a:p>
            <a:pPr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easy ticketing door to door</a:t>
            </a:r>
          </a:p>
          <a:p>
            <a:pPr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transparent price system</a:t>
            </a:r>
          </a:p>
          <a:p>
            <a:pPr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comfort</a:t>
            </a:r>
          </a:p>
          <a:p>
            <a:pPr defTabSz="9144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convenience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Customer </a:t>
            </a:r>
            <a:r>
              <a:rPr lang="en-GB" sz="2000" b="1" dirty="0" smtClean="0">
                <a:solidFill>
                  <a:schemeClr val="accent1"/>
                </a:solidFill>
              </a:rPr>
              <a:t>satisfaction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28625" y="2474665"/>
            <a:ext cx="42935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measuring satisfaction</a:t>
            </a:r>
          </a:p>
          <a:p>
            <a:pPr lvl="1" defTabSz="914400">
              <a:spcBef>
                <a:spcPct val="50000"/>
              </a:spcBef>
              <a:buFont typeface="Wingdings"/>
              <a:buChar char="à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by operators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‘own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survey</a:t>
            </a:r>
          </a:p>
          <a:p>
            <a:pPr lvl="1" defTabSz="914400">
              <a:spcBef>
                <a:spcPct val="50000"/>
              </a:spcBef>
              <a:buFont typeface="Wingdings"/>
              <a:buChar char="à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statutary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survey such as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    National Passenger Survey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    in Great Britain</a:t>
            </a:r>
          </a:p>
          <a:p>
            <a:pPr lvl="1" defTabSz="914400">
              <a:spcBef>
                <a:spcPct val="50000"/>
              </a:spcBef>
              <a:buFont typeface="Wingdings"/>
              <a:buChar char="à"/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surveys by passenger      </a:t>
            </a:r>
            <a:b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    organisations such as Railfuture</a:t>
            </a:r>
            <a:endParaRPr lang="en-GB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11" descr="Fotolia_38579905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8" y="2556961"/>
            <a:ext cx="4246562" cy="2830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28625" y="1430338"/>
            <a:ext cx="8715375" cy="54276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Listening </a:t>
            </a:r>
            <a:r>
              <a:rPr lang="en-GB" sz="2000" b="1" dirty="0" smtClean="0">
                <a:solidFill>
                  <a:schemeClr val="tx2"/>
                </a:solidFill>
              </a:rPr>
              <a:t> to your </a:t>
            </a:r>
            <a:r>
              <a:rPr lang="en-GB" sz="2000" b="1" dirty="0" smtClean="0">
                <a:solidFill>
                  <a:schemeClr val="tx2"/>
                </a:solidFill>
              </a:rPr>
              <a:t>(potential) customers</a:t>
            </a:r>
          </a:p>
        </p:txBody>
      </p:sp>
      <p:sp>
        <p:nvSpPr>
          <p:cNvPr id="15366" name="Untertitel 2"/>
          <p:cNvSpPr txBox="1">
            <a:spLocks/>
          </p:cNvSpPr>
          <p:nvPr/>
        </p:nvSpPr>
        <p:spPr bwMode="auto">
          <a:xfrm>
            <a:off x="903288" y="1531743"/>
            <a:ext cx="7742237" cy="347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Dialogue with statutory or voluntary consumer </a:t>
            </a:r>
            <a:br>
              <a:rPr lang="en-GB" sz="2800" dirty="0" smtClean="0">
                <a:solidFill>
                  <a:schemeClr val="bg1"/>
                </a:solidFill>
                <a:latin typeface="+mn-lt"/>
              </a:rPr>
            </a:b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  bodies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Local authorities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Interest groups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A role for social media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Would-be franchisees consult with stakeholders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Untertitel 2_"/>
          <p:cNvSpPr txBox="1">
            <a:spLocks/>
          </p:cNvSpPr>
          <p:nvPr/>
        </p:nvSpPr>
        <p:spPr bwMode="auto">
          <a:xfrm>
            <a:off x="919208" y="4550223"/>
            <a:ext cx="7742237" cy="347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Customers may promote rail and public transport if they are satisfied with the service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informally to family, friends, colleagues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through mass media and 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28625" y="1430338"/>
            <a:ext cx="8715375" cy="54276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Marketing in the widest sense</a:t>
            </a:r>
          </a:p>
        </p:txBody>
      </p:sp>
      <p:sp>
        <p:nvSpPr>
          <p:cNvPr id="15366" name="Untertitel 2"/>
          <p:cNvSpPr txBox="1">
            <a:spLocks/>
          </p:cNvSpPr>
          <p:nvPr/>
        </p:nvSpPr>
        <p:spPr bwMode="auto">
          <a:xfrm>
            <a:off x="903288" y="2296030"/>
            <a:ext cx="77422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not just advertising to a captive audience on train </a:t>
            </a:r>
            <a:br>
              <a:rPr lang="en-GB" sz="2800" dirty="0" smtClean="0">
                <a:solidFill>
                  <a:schemeClr val="bg1"/>
                </a:solidFill>
                <a:latin typeface="+mn-lt"/>
              </a:rPr>
            </a:b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  or station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stands at events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articles in publications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websites and blogs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train operators sponsor events (e.g. Norfolk &amp; </a:t>
            </a:r>
            <a:br>
              <a:rPr lang="en-GB" sz="2800" dirty="0" smtClean="0">
                <a:solidFill>
                  <a:schemeClr val="bg1"/>
                </a:solidFill>
                <a:latin typeface="+mn-lt"/>
              </a:rPr>
            </a:b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 Norwich Festival)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COMMUNITY RAIL PARTNERSHIPS</a:t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2"/>
                </a:solidFill>
              </a:rPr>
              <a:t>local councils, operators, businesses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5055677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57225" y="2324537"/>
            <a:ext cx="45425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to promote regional services in Great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Britain  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First one formed in 1993; now over 50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Produce brochures, leaflets etc.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(e.g.  Discover the Blyth Valley”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Discounts at businesses /attractions for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train and bus users (e.g. </a:t>
            </a:r>
            <a:r>
              <a:rPr lang="en-GB" sz="2000" dirty="0" err="1" smtClean="0">
                <a:solidFill>
                  <a:schemeClr val="bg1"/>
                </a:solidFill>
                <a:latin typeface="+mn-lt"/>
              </a:rPr>
              <a:t>Beccles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Lido)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Association of Community Rail </a:t>
            </a:r>
            <a:br>
              <a:rPr lang="en-GB" sz="2000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  Partnerships  </a:t>
            </a:r>
            <a:r>
              <a:rPr lang="en-GB" sz="2000" b="1" dirty="0" smtClean="0">
                <a:solidFill>
                  <a:schemeClr val="bg1"/>
                </a:solidFill>
                <a:hlinkClick r:id="rId2"/>
              </a:rPr>
              <a:t>www.acorp.uk.com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http://www.acorp.uk.com/Home%20page%20web%20assets%20Feb%202010/Cantley%20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302" y="1428749"/>
            <a:ext cx="3659708" cy="5449611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779644" y="1705970"/>
            <a:ext cx="186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Source:  ACORP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Office-Design</vt:lpstr>
      <vt:lpstr>RAIL MARKETING AND PUBLIC ENGAGEMENT</vt:lpstr>
      <vt:lpstr>EPF MAP  July 2015</vt:lpstr>
      <vt:lpstr>WHAT IS THE EUROPEAN PASSENGERS ‘ FEDERATION?</vt:lpstr>
      <vt:lpstr>A BIGGER ROLE FOR RAIL AND OTHER PUBLIC TRANSPORT</vt:lpstr>
      <vt:lpstr>Value for money?</vt:lpstr>
      <vt:lpstr>Customer satisfaction</vt:lpstr>
      <vt:lpstr>Listening  to your (potential) customers</vt:lpstr>
      <vt:lpstr>Marketing in the widest sense</vt:lpstr>
      <vt:lpstr>COMMUNITY RAIL PARTNERSHIPS local councils, operators, businesses</vt:lpstr>
      <vt:lpstr>Role of passengers’ organisations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</dc:title>
  <dc:creator>EPF Josef Schnenider</dc:creator>
  <cp:lastModifiedBy>GARROD</cp:lastModifiedBy>
  <cp:revision>29</cp:revision>
  <dcterms:created xsi:type="dcterms:W3CDTF">2012-11-26T18:30:12Z</dcterms:created>
  <dcterms:modified xsi:type="dcterms:W3CDTF">2015-07-08T21:13:31Z</dcterms:modified>
</cp:coreProperties>
</file>