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7" r:id="rId4"/>
    <p:sldId id="264" r:id="rId5"/>
    <p:sldId id="268" r:id="rId6"/>
    <p:sldId id="269" r:id="rId7"/>
    <p:sldId id="270" r:id="rId8"/>
    <p:sldId id="271" r:id="rId9"/>
    <p:sldId id="273" r:id="rId10"/>
  </p:sldIdLst>
  <p:sldSz cx="9144000" cy="6858000" type="screen4x3"/>
  <p:notesSz cx="6858000" cy="9144000"/>
  <p:defaultTextStyle>
    <a:defPPr>
      <a:defRPr lang="de-DE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7F7F7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 autoAdjust="0"/>
    <p:restoredTop sz="94621" autoAdjust="0"/>
  </p:normalViewPr>
  <p:slideViewPr>
    <p:cSldViewPr snapToGrid="0" snapToObjects="1">
      <p:cViewPr>
        <p:scale>
          <a:sx n="70" d="100"/>
          <a:sy n="70" d="100"/>
        </p:scale>
        <p:origin x="-1386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Master-Untertitelformat bearbeiten</a:t>
            </a:r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eck 5"/>
          <p:cNvSpPr>
            <a:spLocks noChangeArrowheads="1"/>
          </p:cNvSpPr>
          <p:nvPr userDrawn="1"/>
        </p:nvSpPr>
        <p:spPr bwMode="auto">
          <a:xfrm>
            <a:off x="0" y="1430338"/>
            <a:ext cx="423863" cy="3997325"/>
          </a:xfrm>
          <a:prstGeom prst="rect">
            <a:avLst/>
          </a:prstGeom>
          <a:solidFill>
            <a:schemeClr val="tx2"/>
          </a:solidFill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5" name="Rechteck 4"/>
          <p:cNvSpPr>
            <a:spLocks noChangeArrowheads="1"/>
          </p:cNvSpPr>
          <p:nvPr userDrawn="1"/>
        </p:nvSpPr>
        <p:spPr bwMode="auto">
          <a:xfrm>
            <a:off x="0" y="5427663"/>
            <a:ext cx="423863" cy="1430337"/>
          </a:xfrm>
          <a:prstGeom prst="rect">
            <a:avLst/>
          </a:prstGeom>
          <a:solidFill>
            <a:schemeClr val="accent1"/>
          </a:solidFill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schemeClr val="lt1"/>
              </a:solidFill>
              <a:latin typeface="+mn-lt"/>
              <a:cs typeface="+mn-cs"/>
            </a:endParaRPr>
          </a:p>
        </p:txBody>
      </p:sp>
      <p:pic>
        <p:nvPicPr>
          <p:cNvPr id="1034" name="Bild 69" descr="EPF_Logo.gif"/>
          <p:cNvPicPr>
            <a:picLocks noChangeAspect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7385050" y="327025"/>
            <a:ext cx="16081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feld 7"/>
          <p:cNvSpPr txBox="1"/>
          <p:nvPr userDrawn="1"/>
        </p:nvSpPr>
        <p:spPr>
          <a:xfrm>
            <a:off x="647700" y="352425"/>
            <a:ext cx="1392238" cy="10779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9600" baseline="300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+mn-cs"/>
              </a:rPr>
              <a:t>›</a:t>
            </a:r>
          </a:p>
        </p:txBody>
      </p:sp>
      <p:sp>
        <p:nvSpPr>
          <p:cNvPr id="3" name="Untertitel 2"/>
          <p:cNvSpPr>
            <a:spLocks/>
          </p:cNvSpPr>
          <p:nvPr userDrawn="1"/>
        </p:nvSpPr>
        <p:spPr bwMode="auto">
          <a:xfrm>
            <a:off x="1004888" y="361950"/>
            <a:ext cx="5900737" cy="620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endParaRPr lang="de-DE" sz="3200">
              <a:latin typeface="Calibri" pitchFamily="34" charset="0"/>
            </a:endParaRPr>
          </a:p>
          <a:p>
            <a:pPr algn="ctr">
              <a:spcBef>
                <a:spcPct val="20000"/>
              </a:spcBef>
              <a:buFont typeface="Arial" charset="0"/>
              <a:buNone/>
            </a:pPr>
            <a:endParaRPr lang="de-DE" sz="3200">
              <a:latin typeface="Calibri" pitchFamily="34" charset="0"/>
            </a:endParaRPr>
          </a:p>
        </p:txBody>
      </p:sp>
      <p:sp>
        <p:nvSpPr>
          <p:cNvPr id="1038" name="Rectangle 14"/>
          <p:cNvSpPr>
            <a:spLocks noChangeArrowheads="1"/>
          </p:cNvSpPr>
          <p:nvPr userDrawn="1"/>
        </p:nvSpPr>
        <p:spPr bwMode="auto">
          <a:xfrm>
            <a:off x="0" y="1387475"/>
            <a:ext cx="9144000" cy="42863"/>
          </a:xfrm>
          <a:prstGeom prst="rect">
            <a:avLst/>
          </a:prstGeom>
          <a:solidFill>
            <a:schemeClr val="accent1"/>
          </a:solidFill>
          <a:ln w="6350">
            <a:noFill/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2" name="Rechteck 4"/>
          <p:cNvSpPr>
            <a:spLocks noChangeArrowheads="1"/>
          </p:cNvSpPr>
          <p:nvPr userDrawn="1"/>
        </p:nvSpPr>
        <p:spPr bwMode="auto">
          <a:xfrm>
            <a:off x="3175" y="0"/>
            <a:ext cx="423863" cy="1387475"/>
          </a:xfrm>
          <a:prstGeom prst="rect">
            <a:avLst/>
          </a:prstGeom>
          <a:solidFill>
            <a:srgbClr val="7F7F7F"/>
          </a:solidFill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schemeClr val="lt1"/>
              </a:solidFill>
              <a:latin typeface="+mn-lt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pf.eu/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23" name="Rectangle 11"/>
          <p:cNvSpPr>
            <a:spLocks noChangeArrowheads="1"/>
          </p:cNvSpPr>
          <p:nvPr/>
        </p:nvSpPr>
        <p:spPr bwMode="auto">
          <a:xfrm>
            <a:off x="428625" y="1423988"/>
            <a:ext cx="8715375" cy="4005262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004888" y="282575"/>
            <a:ext cx="5900737" cy="620713"/>
          </a:xfrm>
        </p:spPr>
        <p:txBody>
          <a:bodyPr vert="horz" lIns="91440" tIns="45720" rIns="91440" bIns="45720" rtlCol="0">
            <a:noAutofit/>
          </a:bodyPr>
          <a:lstStyle/>
          <a:p>
            <a:pPr algn="l">
              <a:spcBef>
                <a:spcPct val="50000"/>
              </a:spcBef>
              <a:buFont typeface="Arial"/>
              <a:buNone/>
              <a:defRPr/>
            </a:pPr>
            <a:r>
              <a:rPr lang="de-DE" sz="2000" b="1" dirty="0" smtClean="0">
                <a:solidFill>
                  <a:srgbClr val="7F7F7F"/>
                </a:solidFill>
                <a:latin typeface="+mj-lt"/>
                <a:ea typeface="+mj-ea"/>
                <a:cs typeface="+mj-cs"/>
              </a:rPr>
              <a:t>EUROPEAN CITIZENS‘ MOBILITY FORUM</a:t>
            </a:r>
          </a:p>
          <a:p>
            <a:pPr algn="l">
              <a:spcBef>
                <a:spcPct val="50000"/>
              </a:spcBef>
              <a:buFont typeface="Arial"/>
              <a:buNone/>
              <a:defRPr/>
            </a:pPr>
            <a:r>
              <a:rPr lang="de-DE" sz="1400" b="1" dirty="0" smtClean="0">
                <a:solidFill>
                  <a:srgbClr val="7F7F7F"/>
                </a:solidFill>
                <a:latin typeface="+mj-lt"/>
                <a:ea typeface="+mj-ea"/>
                <a:cs typeface="+mj-cs"/>
              </a:rPr>
              <a:t>2015, September 17th</a:t>
            </a:r>
            <a:endParaRPr lang="de-DE" sz="2000" b="1" dirty="0">
              <a:solidFill>
                <a:srgbClr val="7F7F7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3319" name="Textfeld 9"/>
          <p:cNvSpPr txBox="1">
            <a:spLocks noChangeArrowheads="1"/>
          </p:cNvSpPr>
          <p:nvPr/>
        </p:nvSpPr>
        <p:spPr bwMode="auto">
          <a:xfrm>
            <a:off x="763588" y="2659063"/>
            <a:ext cx="13890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1200" dirty="0">
                <a:solidFill>
                  <a:srgbClr val="FFFFFF"/>
                </a:solidFill>
                <a:latin typeface="Calibri" pitchFamily="34" charset="0"/>
              </a:rPr>
              <a:t>01.11.2012, Hamm</a:t>
            </a:r>
          </a:p>
        </p:txBody>
      </p:sp>
      <p:sp>
        <p:nvSpPr>
          <p:cNvPr id="13320" name="Untertitel 2_"/>
          <p:cNvSpPr txBox="1">
            <a:spLocks/>
          </p:cNvSpPr>
          <p:nvPr/>
        </p:nvSpPr>
        <p:spPr bwMode="auto">
          <a:xfrm>
            <a:off x="903288" y="6099175"/>
            <a:ext cx="5900737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Font typeface="Arial" charset="0"/>
              <a:buNone/>
            </a:pPr>
            <a:r>
              <a:rPr lang="de-DE" sz="1400" dirty="0" smtClean="0">
                <a:solidFill>
                  <a:srgbClr val="898989"/>
                </a:solidFill>
                <a:latin typeface="Calibri" pitchFamily="34" charset="0"/>
              </a:rPr>
              <a:t>Trevor Garrod </a:t>
            </a:r>
            <a:r>
              <a:rPr lang="de-DE" sz="1400" dirty="0">
                <a:solidFill>
                  <a:srgbClr val="898989"/>
                </a:solidFill>
                <a:latin typeface="Calibri" pitchFamily="34" charset="0"/>
              </a:rPr>
              <a:t>// </a:t>
            </a:r>
            <a:r>
              <a:rPr lang="de-DE" sz="1400" b="1" dirty="0" smtClean="0">
                <a:solidFill>
                  <a:srgbClr val="898989"/>
                </a:solidFill>
                <a:latin typeface="Calibri" pitchFamily="34" charset="0"/>
              </a:rPr>
              <a:t>EUROPEAN PASSENGERS‘ FEDERATION </a:t>
            </a:r>
            <a:r>
              <a:rPr lang="de-DE" sz="1400" dirty="0">
                <a:solidFill>
                  <a:srgbClr val="898989"/>
                </a:solidFill>
                <a:latin typeface="Calibri" pitchFamily="34" charset="0"/>
              </a:rPr>
              <a:t>// www.epf.eu</a:t>
            </a:r>
          </a:p>
        </p:txBody>
      </p:sp>
      <p:sp>
        <p:nvSpPr>
          <p:cNvPr id="13315" name="Titel 1"/>
          <p:cNvSpPr>
            <a:spLocks noGrp="1"/>
          </p:cNvSpPr>
          <p:nvPr>
            <p:ph type="ctrTitle"/>
          </p:nvPr>
        </p:nvSpPr>
        <p:spPr bwMode="auto">
          <a:xfrm>
            <a:off x="685800" y="2659063"/>
            <a:ext cx="8021638" cy="1954212"/>
          </a:xfrm>
          <a:prstGeom prst="rect">
            <a:avLst/>
          </a:prstGeom>
          <a:solidFill>
            <a:schemeClr val="accent1"/>
          </a:solidFill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l"/>
            <a:r>
              <a:rPr lang="en-GB" sz="3600" b="1" dirty="0" smtClean="0">
                <a:solidFill>
                  <a:schemeClr val="bg1"/>
                </a:solidFill>
              </a:rPr>
              <a:t>DOUBLING COLLECTIVE LAND TRANSPORT – HOW TO ENCOURAGE IT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2" name="Titel 1"/>
          <p:cNvSpPr>
            <a:spLocks noGrp="1"/>
          </p:cNvSpPr>
          <p:nvPr>
            <p:ph type="ctrTitle"/>
          </p:nvPr>
        </p:nvSpPr>
        <p:spPr bwMode="auto">
          <a:xfrm>
            <a:off x="1008063" y="214313"/>
            <a:ext cx="5167312" cy="823912"/>
          </a:xfrm>
          <a:prstGeom prst="rect">
            <a:avLst/>
          </a:prstGeom>
          <a:solidFill>
            <a:srgbClr val="FFFFFF"/>
          </a:solidFill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l">
              <a:spcBef>
                <a:spcPct val="50000"/>
              </a:spcBef>
            </a:pPr>
            <a:r>
              <a:rPr lang="en-GB" sz="2000" b="1" dirty="0" smtClean="0">
                <a:solidFill>
                  <a:srgbClr val="7F7F7F"/>
                </a:solidFill>
              </a:rPr>
              <a:t>EPF MAP </a:t>
            </a:r>
            <a:br>
              <a:rPr lang="en-GB" sz="2000" b="1" dirty="0" smtClean="0">
                <a:solidFill>
                  <a:srgbClr val="7F7F7F"/>
                </a:solidFill>
              </a:rPr>
            </a:br>
            <a:r>
              <a:rPr lang="en-GB" sz="1400" dirty="0" smtClean="0">
                <a:solidFill>
                  <a:srgbClr val="7F7F7F"/>
                </a:solidFill>
              </a:rPr>
              <a:t>December 2014</a:t>
            </a:r>
          </a:p>
        </p:txBody>
      </p:sp>
      <p:sp>
        <p:nvSpPr>
          <p:cNvPr id="5" name="Untertitel 2"/>
          <p:cNvSpPr txBox="1">
            <a:spLocks/>
          </p:cNvSpPr>
          <p:nvPr/>
        </p:nvSpPr>
        <p:spPr bwMode="auto">
          <a:xfrm>
            <a:off x="6175375" y="3614738"/>
            <a:ext cx="2425699" cy="531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85750" indent="-285750">
              <a:lnSpc>
                <a:spcPct val="80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en-GB" sz="1400" dirty="0" smtClean="0">
                <a:solidFill>
                  <a:schemeClr val="tx2"/>
                </a:solidFill>
                <a:latin typeface="Calibri" pitchFamily="34" charset="0"/>
              </a:rPr>
              <a:t>34 member organisations</a:t>
            </a:r>
          </a:p>
          <a:p>
            <a:pPr marL="285750" indent="-285750">
              <a:lnSpc>
                <a:spcPct val="80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en-GB" sz="1400" dirty="0" smtClean="0">
                <a:solidFill>
                  <a:schemeClr val="tx2"/>
                </a:solidFill>
                <a:latin typeface="Calibri" pitchFamily="34" charset="0"/>
              </a:rPr>
              <a:t>20 countries </a:t>
            </a:r>
          </a:p>
        </p:txBody>
      </p:sp>
      <p:pic>
        <p:nvPicPr>
          <p:cNvPr id="2" name="Grafi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2370" y="1639627"/>
            <a:ext cx="3123608" cy="487547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eck 5"/>
          <p:cNvSpPr>
            <a:spLocks noChangeArrowheads="1"/>
          </p:cNvSpPr>
          <p:nvPr/>
        </p:nvSpPr>
        <p:spPr bwMode="auto">
          <a:xfrm>
            <a:off x="428625" y="1430338"/>
            <a:ext cx="8715375" cy="5427662"/>
          </a:xfrm>
          <a:prstGeom prst="rect">
            <a:avLst/>
          </a:prstGeom>
          <a:solidFill>
            <a:schemeClr val="tx2"/>
          </a:solidFill>
          <a:ln w="9525" algn="ctr">
            <a:noFill/>
            <a:miter lim="800000"/>
            <a:headEnd/>
            <a:tailEnd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 dirty="0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15362" name="Titel 1"/>
          <p:cNvSpPr>
            <a:spLocks noGrp="1"/>
          </p:cNvSpPr>
          <p:nvPr>
            <p:ph type="ctrTitle"/>
          </p:nvPr>
        </p:nvSpPr>
        <p:spPr bwMode="auto">
          <a:xfrm>
            <a:off x="1008063" y="127000"/>
            <a:ext cx="5878512" cy="920750"/>
          </a:xfrm>
          <a:prstGeom prst="rect">
            <a:avLst/>
          </a:prstGeom>
          <a:solidFill>
            <a:srgbClr val="FFFFFF"/>
          </a:solidFill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l">
              <a:spcBef>
                <a:spcPct val="50000"/>
              </a:spcBef>
            </a:pPr>
            <a:r>
              <a:rPr lang="en-GB" sz="2000" b="1" dirty="0" smtClean="0">
                <a:solidFill>
                  <a:schemeClr val="tx2"/>
                </a:solidFill>
              </a:rPr>
              <a:t>WHAT IS THE EUROPEAN PASSENGERS FEDERATION?</a:t>
            </a:r>
          </a:p>
        </p:txBody>
      </p:sp>
      <p:sp>
        <p:nvSpPr>
          <p:cNvPr id="15366" name="Untertitel 2"/>
          <p:cNvSpPr txBox="1">
            <a:spLocks/>
          </p:cNvSpPr>
          <p:nvPr/>
        </p:nvSpPr>
        <p:spPr bwMode="auto">
          <a:xfrm>
            <a:off x="903288" y="1900238"/>
            <a:ext cx="7742237" cy="4827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50000"/>
              </a:spcBef>
              <a:buFont typeface="Arial" charset="0"/>
              <a:buChar char="•"/>
            </a:pPr>
            <a:r>
              <a:rPr lang="en-GB" sz="2200" dirty="0">
                <a:solidFill>
                  <a:schemeClr val="bg1"/>
                </a:solidFill>
                <a:latin typeface="Calibri" pitchFamily="34" charset="0"/>
                <a:sym typeface="Wingdings" pitchFamily="2" charset="2"/>
              </a:rPr>
              <a:t>founded 2002</a:t>
            </a:r>
          </a:p>
          <a:p>
            <a:pPr marL="342900" indent="-342900">
              <a:spcBef>
                <a:spcPct val="50000"/>
              </a:spcBef>
              <a:buFont typeface="Arial" charset="0"/>
              <a:buChar char="•"/>
            </a:pPr>
            <a:r>
              <a:rPr lang="en-GB" sz="2200" dirty="0">
                <a:solidFill>
                  <a:schemeClr val="bg1"/>
                </a:solidFill>
                <a:latin typeface="Calibri" pitchFamily="34" charset="0"/>
                <a:sym typeface="Wingdings" pitchFamily="2" charset="2"/>
              </a:rPr>
              <a:t> the European umbrella organisation of national </a:t>
            </a:r>
            <a:br>
              <a:rPr lang="en-GB" sz="2200" dirty="0">
                <a:solidFill>
                  <a:schemeClr val="bg1"/>
                </a:solidFill>
                <a:latin typeface="Calibri" pitchFamily="34" charset="0"/>
                <a:sym typeface="Wingdings" pitchFamily="2" charset="2"/>
              </a:rPr>
            </a:br>
            <a:r>
              <a:rPr lang="en-GB" sz="2200" dirty="0">
                <a:solidFill>
                  <a:schemeClr val="bg1"/>
                </a:solidFill>
                <a:latin typeface="Calibri" pitchFamily="34" charset="0"/>
                <a:sym typeface="Wingdings" pitchFamily="2" charset="2"/>
              </a:rPr>
              <a:t> and regional passengers’ organisations</a:t>
            </a:r>
            <a:endParaRPr lang="en-GB" sz="2200" dirty="0">
              <a:solidFill>
                <a:schemeClr val="bg1"/>
              </a:solidFill>
              <a:latin typeface="Calibri" pitchFamily="34" charset="0"/>
            </a:endParaRPr>
          </a:p>
          <a:p>
            <a:pPr marL="342900" indent="-342900">
              <a:spcBef>
                <a:spcPct val="50000"/>
              </a:spcBef>
              <a:buFont typeface="Arial" charset="0"/>
              <a:buChar char="•"/>
            </a:pPr>
            <a:r>
              <a:rPr lang="en-GB" sz="2200" dirty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en-GB" sz="2200" dirty="0" smtClean="0">
                <a:solidFill>
                  <a:schemeClr val="bg1"/>
                </a:solidFill>
                <a:latin typeface="Calibri" pitchFamily="34" charset="0"/>
              </a:rPr>
              <a:t>dealing </a:t>
            </a:r>
            <a:r>
              <a:rPr lang="en-GB" sz="2200" dirty="0">
                <a:solidFill>
                  <a:schemeClr val="bg1"/>
                </a:solidFill>
                <a:latin typeface="Calibri" pitchFamily="34" charset="0"/>
              </a:rPr>
              <a:t>with all modes of public transport such us</a:t>
            </a:r>
            <a:br>
              <a:rPr lang="en-GB" sz="2200" dirty="0">
                <a:solidFill>
                  <a:schemeClr val="bg1"/>
                </a:solidFill>
                <a:latin typeface="Calibri" pitchFamily="34" charset="0"/>
              </a:rPr>
            </a:br>
            <a:r>
              <a:rPr lang="en-GB" sz="2200" dirty="0">
                <a:solidFill>
                  <a:schemeClr val="bg1"/>
                </a:solidFill>
                <a:latin typeface="Calibri" pitchFamily="34" charset="0"/>
              </a:rPr>
              <a:t> local transport, railways, </a:t>
            </a:r>
            <a:r>
              <a:rPr lang="en-GB" sz="2200" dirty="0" smtClean="0">
                <a:solidFill>
                  <a:schemeClr val="bg1"/>
                </a:solidFill>
                <a:latin typeface="Calibri" pitchFamily="34" charset="0"/>
              </a:rPr>
              <a:t>buses</a:t>
            </a:r>
            <a:r>
              <a:rPr lang="en-GB" sz="2200" dirty="0">
                <a:solidFill>
                  <a:schemeClr val="bg1"/>
                </a:solidFill>
                <a:latin typeface="Calibri" pitchFamily="34" charset="0"/>
              </a:rPr>
              <a:t>, aviation and    </a:t>
            </a:r>
            <a:br>
              <a:rPr lang="en-GB" sz="2200" dirty="0">
                <a:solidFill>
                  <a:schemeClr val="bg1"/>
                </a:solidFill>
                <a:latin typeface="Calibri" pitchFamily="34" charset="0"/>
              </a:rPr>
            </a:br>
            <a:r>
              <a:rPr lang="en-GB" sz="2200" dirty="0">
                <a:solidFill>
                  <a:schemeClr val="bg1"/>
                </a:solidFill>
                <a:latin typeface="Calibri" pitchFamily="34" charset="0"/>
              </a:rPr>
              <a:t> maritime </a:t>
            </a:r>
            <a:r>
              <a:rPr lang="en-GB" sz="2200" dirty="0" smtClean="0">
                <a:solidFill>
                  <a:schemeClr val="bg1"/>
                </a:solidFill>
                <a:latin typeface="Calibri" pitchFamily="34" charset="0"/>
              </a:rPr>
              <a:t>transport</a:t>
            </a:r>
          </a:p>
          <a:p>
            <a:pPr marL="342900" indent="-342900">
              <a:spcBef>
                <a:spcPct val="50000"/>
              </a:spcBef>
              <a:buFont typeface="Arial" charset="0"/>
              <a:buChar char="•"/>
            </a:pPr>
            <a:r>
              <a:rPr lang="en-GB" sz="2200" dirty="0" smtClean="0">
                <a:solidFill>
                  <a:schemeClr val="bg1"/>
                </a:solidFill>
                <a:latin typeface="Calibri" pitchFamily="34" charset="0"/>
              </a:rPr>
              <a:t>aims to see environmentally friendly transport </a:t>
            </a:r>
            <a:r>
              <a:rPr lang="en-GB" sz="2200" dirty="0" err="1" smtClean="0">
                <a:solidFill>
                  <a:schemeClr val="bg1"/>
                </a:solidFill>
                <a:latin typeface="Calibri" pitchFamily="34" charset="0"/>
              </a:rPr>
              <a:t>gaing</a:t>
            </a:r>
            <a:r>
              <a:rPr lang="en-GB" sz="2200" dirty="0" smtClean="0">
                <a:solidFill>
                  <a:schemeClr val="bg1"/>
                </a:solidFill>
                <a:latin typeface="Calibri" pitchFamily="34" charset="0"/>
              </a:rPr>
              <a:t> greater market share </a:t>
            </a:r>
            <a:endParaRPr lang="en-GB" sz="2200" dirty="0">
              <a:solidFill>
                <a:schemeClr val="bg1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eck 5"/>
          <p:cNvSpPr>
            <a:spLocks noChangeArrowheads="1"/>
          </p:cNvSpPr>
          <p:nvPr/>
        </p:nvSpPr>
        <p:spPr bwMode="auto">
          <a:xfrm>
            <a:off x="428625" y="1430338"/>
            <a:ext cx="8715375" cy="5427662"/>
          </a:xfrm>
          <a:prstGeom prst="rect">
            <a:avLst/>
          </a:prstGeom>
          <a:solidFill>
            <a:schemeClr val="tx2"/>
          </a:solidFill>
          <a:ln w="9525" algn="ctr">
            <a:noFill/>
            <a:miter lim="800000"/>
            <a:headEnd/>
            <a:tailEnd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 dirty="0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15362" name="Titel 1"/>
          <p:cNvSpPr>
            <a:spLocks noGrp="1"/>
          </p:cNvSpPr>
          <p:nvPr>
            <p:ph type="ctrTitle"/>
          </p:nvPr>
        </p:nvSpPr>
        <p:spPr bwMode="auto">
          <a:xfrm>
            <a:off x="1008063" y="127000"/>
            <a:ext cx="5878512" cy="920750"/>
          </a:xfrm>
          <a:prstGeom prst="rect">
            <a:avLst/>
          </a:prstGeom>
          <a:solidFill>
            <a:srgbClr val="FFFFFF"/>
          </a:solidFill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l">
              <a:spcBef>
                <a:spcPct val="50000"/>
              </a:spcBef>
            </a:pPr>
            <a:r>
              <a:rPr lang="en-GB" sz="2400" b="1" dirty="0" smtClean="0">
                <a:solidFill>
                  <a:schemeClr val="tx2"/>
                </a:solidFill>
              </a:rPr>
              <a:t>ENCOURAGING MODAL SHIFT THROUGH </a:t>
            </a:r>
            <a:r>
              <a:rPr lang="en-GB" sz="2400" b="1" u="sng" dirty="0" smtClean="0">
                <a:solidFill>
                  <a:schemeClr val="tx2"/>
                </a:solidFill>
              </a:rPr>
              <a:t>CHOICE AND EASE</a:t>
            </a:r>
            <a:endParaRPr lang="en-GB" sz="2000" b="1" dirty="0" smtClean="0">
              <a:solidFill>
                <a:schemeClr val="tx2"/>
              </a:solidFill>
            </a:endParaRPr>
          </a:p>
        </p:txBody>
      </p:sp>
      <p:sp>
        <p:nvSpPr>
          <p:cNvPr id="15366" name="Untertitel 2"/>
          <p:cNvSpPr txBox="1">
            <a:spLocks/>
          </p:cNvSpPr>
          <p:nvPr/>
        </p:nvSpPr>
        <p:spPr bwMode="auto">
          <a:xfrm>
            <a:off x="903288" y="1900238"/>
            <a:ext cx="7742237" cy="4827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50000"/>
              </a:spcBef>
              <a:buFont typeface="Arial" charset="0"/>
              <a:buChar char="•"/>
            </a:pPr>
            <a:r>
              <a:rPr lang="en-GB" sz="2400" dirty="0" smtClean="0">
                <a:solidFill>
                  <a:schemeClr val="bg1"/>
                </a:solidFill>
                <a:latin typeface="Calibri" pitchFamily="34" charset="0"/>
                <a:sym typeface="Wingdings" pitchFamily="2" charset="2"/>
              </a:rPr>
              <a:t>Informed choice between speed and cheapness</a:t>
            </a:r>
          </a:p>
          <a:p>
            <a:pPr marL="342900" indent="-342900">
              <a:spcBef>
                <a:spcPct val="50000"/>
              </a:spcBef>
              <a:buFont typeface="Arial" charset="0"/>
              <a:buChar char="•"/>
            </a:pPr>
            <a:r>
              <a:rPr lang="en-GB" sz="2400" dirty="0" smtClean="0">
                <a:solidFill>
                  <a:schemeClr val="bg1"/>
                </a:solidFill>
                <a:latin typeface="Calibri" pitchFamily="34" charset="0"/>
                <a:sym typeface="Wingdings" pitchFamily="2" charset="2"/>
              </a:rPr>
              <a:t>Passengers need to know what to expect</a:t>
            </a:r>
          </a:p>
          <a:p>
            <a:pPr marL="342900" indent="-342900">
              <a:spcBef>
                <a:spcPct val="50000"/>
              </a:spcBef>
              <a:buFont typeface="Arial" charset="0"/>
              <a:buChar char="•"/>
            </a:pPr>
            <a:r>
              <a:rPr lang="en-GB" sz="2400" dirty="0" smtClean="0">
                <a:solidFill>
                  <a:schemeClr val="bg1"/>
                </a:solidFill>
                <a:latin typeface="Calibri" pitchFamily="34" charset="0"/>
                <a:sym typeface="Wingdings" pitchFamily="2" charset="2"/>
              </a:rPr>
              <a:t>Multimodal interchanges – accessible to all</a:t>
            </a:r>
          </a:p>
          <a:p>
            <a:pPr marL="342900" indent="-342900">
              <a:spcBef>
                <a:spcPct val="50000"/>
              </a:spcBef>
              <a:buFont typeface="Arial" charset="0"/>
              <a:buChar char="•"/>
            </a:pPr>
            <a:r>
              <a:rPr lang="en-GB" sz="2400" dirty="0" smtClean="0">
                <a:solidFill>
                  <a:schemeClr val="bg1"/>
                </a:solidFill>
                <a:latin typeface="Calibri" pitchFamily="34" charset="0"/>
                <a:sym typeface="Wingdings" pitchFamily="2" charset="2"/>
              </a:rPr>
              <a:t>Journey chain should be easy to research, plan and book</a:t>
            </a:r>
          </a:p>
          <a:p>
            <a:pPr marL="342900" indent="-342900">
              <a:spcBef>
                <a:spcPct val="50000"/>
              </a:spcBef>
              <a:buFont typeface="Arial" charset="0"/>
              <a:buChar char="•"/>
            </a:pPr>
            <a:r>
              <a:rPr lang="en-GB" sz="2400" dirty="0" smtClean="0">
                <a:solidFill>
                  <a:schemeClr val="bg1"/>
                </a:solidFill>
                <a:latin typeface="Calibri" pitchFamily="34" charset="0"/>
                <a:sym typeface="Wingdings" pitchFamily="2" charset="2"/>
              </a:rPr>
              <a:t>Operators must have a Plan B if things go wrong.</a:t>
            </a:r>
            <a:endParaRPr lang="en-GB" sz="2200" dirty="0">
              <a:solidFill>
                <a:schemeClr val="bg1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eck 5"/>
          <p:cNvSpPr>
            <a:spLocks noChangeArrowheads="1"/>
          </p:cNvSpPr>
          <p:nvPr/>
        </p:nvSpPr>
        <p:spPr bwMode="auto">
          <a:xfrm>
            <a:off x="428625" y="1430338"/>
            <a:ext cx="8715375" cy="5427662"/>
          </a:xfrm>
          <a:prstGeom prst="rect">
            <a:avLst/>
          </a:prstGeom>
          <a:solidFill>
            <a:schemeClr val="tx2"/>
          </a:solidFill>
          <a:ln w="9525" algn="ctr">
            <a:noFill/>
            <a:miter lim="800000"/>
            <a:headEnd/>
            <a:tailEnd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 dirty="0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15362" name="Titel 1"/>
          <p:cNvSpPr>
            <a:spLocks noGrp="1"/>
          </p:cNvSpPr>
          <p:nvPr>
            <p:ph type="ctrTitle"/>
          </p:nvPr>
        </p:nvSpPr>
        <p:spPr bwMode="auto">
          <a:xfrm>
            <a:off x="1008063" y="127000"/>
            <a:ext cx="5878512" cy="920750"/>
          </a:xfrm>
          <a:prstGeom prst="rect">
            <a:avLst/>
          </a:prstGeom>
          <a:solidFill>
            <a:srgbClr val="FFFFFF"/>
          </a:solidFill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l">
              <a:spcBef>
                <a:spcPct val="50000"/>
              </a:spcBef>
            </a:pPr>
            <a:r>
              <a:rPr lang="en-GB" sz="2400" b="1" dirty="0" smtClean="0">
                <a:solidFill>
                  <a:schemeClr val="tx2"/>
                </a:solidFill>
              </a:rPr>
              <a:t>&lt; HORSES FOR COURSES&gt; </a:t>
            </a:r>
            <a:br>
              <a:rPr lang="en-GB" sz="2400" b="1" dirty="0" smtClean="0">
                <a:solidFill>
                  <a:schemeClr val="tx2"/>
                </a:solidFill>
              </a:rPr>
            </a:br>
            <a:r>
              <a:rPr lang="en-GB" sz="2400" b="1" dirty="0" smtClean="0">
                <a:solidFill>
                  <a:schemeClr val="tx2"/>
                </a:solidFill>
              </a:rPr>
              <a:t>Choose the most suitable means for YOU</a:t>
            </a:r>
          </a:p>
        </p:txBody>
      </p:sp>
      <p:sp>
        <p:nvSpPr>
          <p:cNvPr id="15366" name="Untertitel 2"/>
          <p:cNvSpPr txBox="1">
            <a:spLocks/>
          </p:cNvSpPr>
          <p:nvPr/>
        </p:nvSpPr>
        <p:spPr bwMode="auto">
          <a:xfrm>
            <a:off x="903288" y="1900238"/>
            <a:ext cx="7742237" cy="4827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50000"/>
              </a:spcBef>
            </a:pPr>
            <a:r>
              <a:rPr lang="en-GB" sz="2800" dirty="0" smtClean="0">
                <a:solidFill>
                  <a:schemeClr val="bg1"/>
                </a:solidFill>
                <a:latin typeface="Calibri" pitchFamily="34" charset="0"/>
                <a:sym typeface="Wingdings" pitchFamily="2" charset="2"/>
              </a:rPr>
              <a:t>Example: on July 6</a:t>
            </a:r>
            <a:r>
              <a:rPr lang="en-GB" sz="2800" baseline="30000" dirty="0" smtClean="0">
                <a:solidFill>
                  <a:schemeClr val="bg1"/>
                </a:solidFill>
                <a:latin typeface="Calibri" pitchFamily="34" charset="0"/>
                <a:sym typeface="Wingdings" pitchFamily="2" charset="2"/>
              </a:rPr>
              <a:t>th</a:t>
            </a:r>
            <a:r>
              <a:rPr lang="en-GB" sz="2800" dirty="0" smtClean="0">
                <a:solidFill>
                  <a:schemeClr val="bg1"/>
                </a:solidFill>
                <a:latin typeface="Calibri" pitchFamily="34" charset="0"/>
                <a:sym typeface="Wingdings" pitchFamily="2" charset="2"/>
              </a:rPr>
              <a:t> three Englishmen</a:t>
            </a:r>
            <a:br>
              <a:rPr lang="en-GB" sz="2800" dirty="0" smtClean="0">
                <a:solidFill>
                  <a:schemeClr val="bg1"/>
                </a:solidFill>
                <a:latin typeface="Calibri" pitchFamily="34" charset="0"/>
                <a:sym typeface="Wingdings" pitchFamily="2" charset="2"/>
              </a:rPr>
            </a:br>
            <a:r>
              <a:rPr lang="en-GB" sz="2800" dirty="0" smtClean="0">
                <a:solidFill>
                  <a:schemeClr val="bg1"/>
                </a:solidFill>
                <a:latin typeface="Calibri" pitchFamily="34" charset="0"/>
                <a:sym typeface="Wingdings" pitchFamily="2" charset="2"/>
              </a:rPr>
              <a:t> went to a meeting in Utrecht,</a:t>
            </a:r>
            <a:br>
              <a:rPr lang="en-GB" sz="2800" dirty="0" smtClean="0">
                <a:solidFill>
                  <a:schemeClr val="bg1"/>
                </a:solidFill>
                <a:latin typeface="Calibri" pitchFamily="34" charset="0"/>
                <a:sym typeface="Wingdings" pitchFamily="2" charset="2"/>
              </a:rPr>
            </a:br>
            <a:r>
              <a:rPr lang="en-GB" sz="2800" dirty="0" smtClean="0">
                <a:solidFill>
                  <a:schemeClr val="bg1"/>
                </a:solidFill>
                <a:latin typeface="Calibri" pitchFamily="34" charset="0"/>
                <a:sym typeface="Wingdings" pitchFamily="2" charset="2"/>
              </a:rPr>
              <a:t> using different modes of transport:</a:t>
            </a:r>
          </a:p>
          <a:p>
            <a:pPr marL="342900" indent="-342900" algn="ctr">
              <a:spcBef>
                <a:spcPct val="50000"/>
              </a:spcBef>
            </a:pPr>
            <a:endParaRPr lang="en-GB" sz="2800" dirty="0" smtClean="0">
              <a:solidFill>
                <a:schemeClr val="bg1"/>
              </a:solidFill>
              <a:latin typeface="Calibri" pitchFamily="34" charset="0"/>
              <a:sym typeface="Wingdings" pitchFamily="2" charset="2"/>
            </a:endParaRPr>
          </a:p>
          <a:p>
            <a:pPr marL="342900" indent="-342900">
              <a:spcBef>
                <a:spcPct val="50000"/>
              </a:spcBef>
              <a:buFont typeface="Arial" charset="0"/>
              <a:buChar char="•"/>
            </a:pPr>
            <a:r>
              <a:rPr lang="en-GB" sz="2400" dirty="0" smtClean="0">
                <a:solidFill>
                  <a:schemeClr val="bg1"/>
                </a:solidFill>
                <a:latin typeface="Calibri" pitchFamily="34" charset="0"/>
                <a:sym typeface="Wingdings" pitchFamily="2" charset="2"/>
              </a:rPr>
              <a:t>SIMON went by coach Norwich – London; London – Rotterdam; then train</a:t>
            </a:r>
          </a:p>
          <a:p>
            <a:pPr marL="342900" indent="-342900">
              <a:spcBef>
                <a:spcPct val="50000"/>
              </a:spcBef>
              <a:buFont typeface="Arial" charset="0"/>
              <a:buChar char="•"/>
            </a:pPr>
            <a:r>
              <a:rPr lang="en-GB" sz="2400" dirty="0" smtClean="0">
                <a:solidFill>
                  <a:schemeClr val="bg1"/>
                </a:solidFill>
                <a:latin typeface="Calibri" pitchFamily="34" charset="0"/>
                <a:sym typeface="Wingdings" pitchFamily="2" charset="2"/>
              </a:rPr>
              <a:t>DONALD took 4 trains, Birmingham – London; London - Brussels; Brussels – Rotterdam; Rotterdam – Utrecht</a:t>
            </a:r>
          </a:p>
          <a:p>
            <a:pPr marL="342900" indent="-342900">
              <a:spcBef>
                <a:spcPct val="50000"/>
              </a:spcBef>
              <a:buFont typeface="Arial" charset="0"/>
              <a:buChar char="•"/>
            </a:pPr>
            <a:r>
              <a:rPr lang="en-GB" sz="2400" dirty="0" smtClean="0">
                <a:solidFill>
                  <a:schemeClr val="bg1"/>
                </a:solidFill>
                <a:latin typeface="Calibri" pitchFamily="34" charset="0"/>
                <a:sym typeface="Wingdings" pitchFamily="2" charset="2"/>
              </a:rPr>
              <a:t>TREVOR went rail/sea/rail - on one ticket!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eck 5"/>
          <p:cNvSpPr>
            <a:spLocks noChangeArrowheads="1"/>
          </p:cNvSpPr>
          <p:nvPr/>
        </p:nvSpPr>
        <p:spPr bwMode="auto">
          <a:xfrm>
            <a:off x="428625" y="1430338"/>
            <a:ext cx="8715375" cy="5427662"/>
          </a:xfrm>
          <a:prstGeom prst="rect">
            <a:avLst/>
          </a:prstGeom>
          <a:solidFill>
            <a:schemeClr val="tx2"/>
          </a:solidFill>
          <a:ln w="9525" algn="ctr">
            <a:noFill/>
            <a:miter lim="800000"/>
            <a:headEnd/>
            <a:tailEnd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 dirty="0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15362" name="Titel 1"/>
          <p:cNvSpPr>
            <a:spLocks noGrp="1"/>
          </p:cNvSpPr>
          <p:nvPr>
            <p:ph type="ctrTitle"/>
          </p:nvPr>
        </p:nvSpPr>
        <p:spPr bwMode="auto">
          <a:xfrm>
            <a:off x="1008063" y="127000"/>
            <a:ext cx="5878512" cy="920750"/>
          </a:xfrm>
          <a:prstGeom prst="rect">
            <a:avLst/>
          </a:prstGeom>
          <a:solidFill>
            <a:srgbClr val="FFFFFF"/>
          </a:solidFill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l">
              <a:spcBef>
                <a:spcPct val="50000"/>
              </a:spcBef>
            </a:pPr>
            <a:r>
              <a:rPr lang="en-GB" sz="2400" b="1" dirty="0" smtClean="0">
                <a:solidFill>
                  <a:schemeClr val="tx2"/>
                </a:solidFill>
              </a:rPr>
              <a:t>NOT ALL TRAVELLERS ARE THE SAME</a:t>
            </a:r>
          </a:p>
        </p:txBody>
      </p:sp>
      <p:sp>
        <p:nvSpPr>
          <p:cNvPr id="15366" name="Untertitel 2"/>
          <p:cNvSpPr txBox="1">
            <a:spLocks/>
          </p:cNvSpPr>
          <p:nvPr/>
        </p:nvSpPr>
        <p:spPr bwMode="auto">
          <a:xfrm>
            <a:off x="903288" y="1900238"/>
            <a:ext cx="7742237" cy="4827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50000"/>
              </a:spcBef>
              <a:buFont typeface="Arial" charset="0"/>
              <a:buChar char="•"/>
            </a:pPr>
            <a:r>
              <a:rPr lang="en-GB" sz="2400" dirty="0" smtClean="0">
                <a:solidFill>
                  <a:schemeClr val="bg1"/>
                </a:solidFill>
                <a:latin typeface="Calibri" pitchFamily="34" charset="0"/>
                <a:sym typeface="Wingdings" pitchFamily="2" charset="2"/>
              </a:rPr>
              <a:t>Experienced travellers usually know what to do, how to find out, how to book.</a:t>
            </a:r>
          </a:p>
          <a:p>
            <a:pPr marL="342900" indent="-342900">
              <a:spcBef>
                <a:spcPct val="50000"/>
              </a:spcBef>
              <a:buFont typeface="Arial" charset="0"/>
              <a:buChar char="•"/>
            </a:pPr>
            <a:r>
              <a:rPr lang="en-GB" sz="2400" dirty="0" smtClean="0">
                <a:solidFill>
                  <a:schemeClr val="bg1"/>
                </a:solidFill>
                <a:latin typeface="Calibri" pitchFamily="34" charset="0"/>
                <a:sym typeface="Wingdings" pitchFamily="2" charset="2"/>
              </a:rPr>
              <a:t>The less experienced  need independent advice and/or a comprehensive journey-planner, giving a reasonable choice.</a:t>
            </a:r>
          </a:p>
          <a:p>
            <a:pPr marL="342900" indent="-342900">
              <a:spcBef>
                <a:spcPct val="50000"/>
              </a:spcBef>
              <a:buFont typeface="Arial" charset="0"/>
              <a:buChar char="•"/>
            </a:pPr>
            <a:r>
              <a:rPr lang="en-GB" sz="2400" dirty="0" smtClean="0">
                <a:solidFill>
                  <a:schemeClr val="bg1"/>
                </a:solidFill>
                <a:latin typeface="Calibri" pitchFamily="34" charset="0"/>
                <a:sym typeface="Wingdings" pitchFamily="2" charset="2"/>
              </a:rPr>
              <a:t>It is the less experienced who must be persuaded to use public transport if we are to achieve real modal shift.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eck 5"/>
          <p:cNvSpPr>
            <a:spLocks noChangeArrowheads="1"/>
          </p:cNvSpPr>
          <p:nvPr/>
        </p:nvSpPr>
        <p:spPr bwMode="auto">
          <a:xfrm>
            <a:off x="428625" y="1430338"/>
            <a:ext cx="8715375" cy="5427662"/>
          </a:xfrm>
          <a:prstGeom prst="rect">
            <a:avLst/>
          </a:prstGeom>
          <a:solidFill>
            <a:schemeClr val="tx2"/>
          </a:solidFill>
          <a:ln w="9525" algn="ctr">
            <a:noFill/>
            <a:miter lim="800000"/>
            <a:headEnd/>
            <a:tailEnd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 dirty="0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15362" name="Titel 1"/>
          <p:cNvSpPr>
            <a:spLocks noGrp="1"/>
          </p:cNvSpPr>
          <p:nvPr>
            <p:ph type="ctrTitle"/>
          </p:nvPr>
        </p:nvSpPr>
        <p:spPr bwMode="auto">
          <a:xfrm>
            <a:off x="1008063" y="127000"/>
            <a:ext cx="5878512" cy="920750"/>
          </a:xfrm>
          <a:prstGeom prst="rect">
            <a:avLst/>
          </a:prstGeom>
          <a:solidFill>
            <a:srgbClr val="FFFFFF"/>
          </a:solidFill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l">
              <a:spcBef>
                <a:spcPct val="50000"/>
              </a:spcBef>
            </a:pPr>
            <a:r>
              <a:rPr lang="en-GB" sz="2400" b="1" dirty="0" smtClean="0">
                <a:solidFill>
                  <a:schemeClr val="tx2"/>
                </a:solidFill>
              </a:rPr>
              <a:t>HELP THEM ON THEIR WAY…</a:t>
            </a:r>
          </a:p>
        </p:txBody>
      </p:sp>
      <p:sp>
        <p:nvSpPr>
          <p:cNvPr id="15366" name="Untertitel 2"/>
          <p:cNvSpPr txBox="1">
            <a:spLocks/>
          </p:cNvSpPr>
          <p:nvPr/>
        </p:nvSpPr>
        <p:spPr bwMode="auto">
          <a:xfrm>
            <a:off x="903288" y="1900238"/>
            <a:ext cx="7742237" cy="4827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50000"/>
              </a:spcBef>
              <a:buFont typeface="Arial" charset="0"/>
              <a:buChar char="•"/>
            </a:pPr>
            <a:r>
              <a:rPr lang="en-GB" sz="2400" dirty="0" smtClean="0">
                <a:solidFill>
                  <a:schemeClr val="bg1"/>
                </a:solidFill>
                <a:latin typeface="Calibri" pitchFamily="34" charset="0"/>
                <a:sym typeface="Wingdings" pitchFamily="2" charset="2"/>
              </a:rPr>
              <a:t>Transparent, simple pricing.  No hidden extras!</a:t>
            </a:r>
          </a:p>
          <a:p>
            <a:pPr marL="342900" indent="-342900">
              <a:spcBef>
                <a:spcPct val="50000"/>
              </a:spcBef>
              <a:buFont typeface="Arial" charset="0"/>
              <a:buChar char="•"/>
            </a:pPr>
            <a:r>
              <a:rPr lang="en-GB" sz="2400" dirty="0" smtClean="0">
                <a:solidFill>
                  <a:schemeClr val="bg1"/>
                </a:solidFill>
                <a:latin typeface="Calibri" pitchFamily="34" charset="0"/>
                <a:sym typeface="Wingdings" pitchFamily="2" charset="2"/>
              </a:rPr>
              <a:t>Multimodal hubs (Not a car park on the edge of town or a back street)</a:t>
            </a:r>
          </a:p>
          <a:p>
            <a:pPr marL="342900" indent="-342900">
              <a:spcBef>
                <a:spcPct val="50000"/>
              </a:spcBef>
              <a:buFont typeface="Arial" charset="0"/>
              <a:buChar char="•"/>
            </a:pPr>
            <a:r>
              <a:rPr lang="en-GB" sz="2400" dirty="0" smtClean="0">
                <a:solidFill>
                  <a:schemeClr val="bg1"/>
                </a:solidFill>
                <a:latin typeface="Calibri" pitchFamily="34" charset="0"/>
                <a:sym typeface="Wingdings" pitchFamily="2" charset="2"/>
              </a:rPr>
              <a:t> Accessibility for PRMs – from which everyone benefits</a:t>
            </a:r>
          </a:p>
          <a:p>
            <a:pPr marL="342900" indent="-342900">
              <a:spcBef>
                <a:spcPct val="50000"/>
              </a:spcBef>
              <a:buFont typeface="Arial" charset="0"/>
              <a:buChar char="•"/>
            </a:pPr>
            <a:r>
              <a:rPr lang="en-GB" sz="2400" dirty="0" smtClean="0">
                <a:solidFill>
                  <a:schemeClr val="bg1"/>
                </a:solidFill>
                <a:latin typeface="Calibri" pitchFamily="34" charset="0"/>
                <a:sym typeface="Wingdings" pitchFamily="2" charset="2"/>
              </a:rPr>
              <a:t>Clear real-time information about onward journeys or delays</a:t>
            </a:r>
          </a:p>
          <a:p>
            <a:pPr marL="342900" indent="-342900">
              <a:spcBef>
                <a:spcPct val="50000"/>
              </a:spcBef>
              <a:buFont typeface="Arial" charset="0"/>
              <a:buChar char="•"/>
            </a:pPr>
            <a:r>
              <a:rPr lang="en-GB" sz="2400" dirty="0" smtClean="0">
                <a:solidFill>
                  <a:schemeClr val="bg1"/>
                </a:solidFill>
                <a:latin typeface="Calibri" pitchFamily="34" charset="0"/>
                <a:sym typeface="Wingdings" pitchFamily="2" charset="2"/>
              </a:rPr>
              <a:t>Seamless through ticketing where possible (e.g. British </a:t>
            </a:r>
            <a:r>
              <a:rPr lang="en-GB" sz="2400" dirty="0" err="1" smtClean="0">
                <a:solidFill>
                  <a:schemeClr val="bg1"/>
                </a:solidFill>
                <a:latin typeface="Calibri" pitchFamily="34" charset="0"/>
                <a:sym typeface="Wingdings" pitchFamily="2" charset="2"/>
              </a:rPr>
              <a:t>PlusBus</a:t>
            </a:r>
            <a:r>
              <a:rPr lang="en-GB" sz="2400" dirty="0" smtClean="0">
                <a:solidFill>
                  <a:schemeClr val="bg1"/>
                </a:solidFill>
                <a:latin typeface="Calibri" pitchFamily="34" charset="0"/>
                <a:sym typeface="Wingdings" pitchFamily="2" charset="2"/>
              </a:rPr>
              <a:t>; or multimodal </a:t>
            </a:r>
            <a:r>
              <a:rPr lang="en-GB" sz="2400" dirty="0" err="1" smtClean="0">
                <a:solidFill>
                  <a:schemeClr val="bg1"/>
                </a:solidFill>
                <a:latin typeface="Calibri" pitchFamily="34" charset="0"/>
                <a:sym typeface="Wingdings" pitchFamily="2" charset="2"/>
              </a:rPr>
              <a:t>zonal</a:t>
            </a:r>
            <a:r>
              <a:rPr lang="en-GB" sz="2400" dirty="0" smtClean="0">
                <a:solidFill>
                  <a:schemeClr val="bg1"/>
                </a:solidFill>
                <a:latin typeface="Calibri" pitchFamily="34" charset="0"/>
                <a:sym typeface="Wingdings" pitchFamily="2" charset="2"/>
              </a:rPr>
              <a:t> tickets)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eck 5"/>
          <p:cNvSpPr>
            <a:spLocks noChangeArrowheads="1"/>
          </p:cNvSpPr>
          <p:nvPr/>
        </p:nvSpPr>
        <p:spPr bwMode="auto">
          <a:xfrm>
            <a:off x="428625" y="1430338"/>
            <a:ext cx="8715375" cy="5427662"/>
          </a:xfrm>
          <a:prstGeom prst="rect">
            <a:avLst/>
          </a:prstGeom>
          <a:solidFill>
            <a:schemeClr val="tx2"/>
          </a:solidFill>
          <a:ln w="9525" algn="ctr">
            <a:noFill/>
            <a:miter lim="800000"/>
            <a:headEnd/>
            <a:tailEnd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 dirty="0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15362" name="Titel 1"/>
          <p:cNvSpPr>
            <a:spLocks noGrp="1"/>
          </p:cNvSpPr>
          <p:nvPr>
            <p:ph type="ctrTitle"/>
          </p:nvPr>
        </p:nvSpPr>
        <p:spPr bwMode="auto">
          <a:xfrm>
            <a:off x="1008063" y="127000"/>
            <a:ext cx="5878512" cy="920750"/>
          </a:xfrm>
          <a:prstGeom prst="rect">
            <a:avLst/>
          </a:prstGeom>
          <a:solidFill>
            <a:srgbClr val="FFFFFF"/>
          </a:solidFill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l">
              <a:spcBef>
                <a:spcPct val="50000"/>
              </a:spcBef>
            </a:pPr>
            <a:r>
              <a:rPr lang="en-GB" sz="2400" b="1" dirty="0" smtClean="0">
                <a:solidFill>
                  <a:schemeClr val="tx2"/>
                </a:solidFill>
              </a:rPr>
              <a:t>KOCH REPORT ON MULTIMODAL INFORMATION AND BOOKING SYSTEMS</a:t>
            </a:r>
          </a:p>
        </p:txBody>
      </p:sp>
      <p:sp>
        <p:nvSpPr>
          <p:cNvPr id="15366" name="Untertitel 2"/>
          <p:cNvSpPr txBox="1">
            <a:spLocks/>
          </p:cNvSpPr>
          <p:nvPr/>
        </p:nvSpPr>
        <p:spPr bwMode="auto">
          <a:xfrm>
            <a:off x="903288" y="1900238"/>
            <a:ext cx="7742237" cy="4827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50000"/>
              </a:spcBef>
              <a:buFont typeface="Arial" charset="0"/>
              <a:buChar char="•"/>
            </a:pPr>
            <a:r>
              <a:rPr lang="en-GB" sz="2400" dirty="0" smtClean="0">
                <a:solidFill>
                  <a:schemeClr val="bg1"/>
                </a:solidFill>
                <a:latin typeface="Calibri" pitchFamily="34" charset="0"/>
                <a:sym typeface="Wingdings" pitchFamily="2" charset="2"/>
              </a:rPr>
              <a:t>We in EPF welcomed this report which the European Parliament accepted in the summer.</a:t>
            </a:r>
          </a:p>
          <a:p>
            <a:pPr marL="342900" indent="-342900">
              <a:spcBef>
                <a:spcPct val="50000"/>
              </a:spcBef>
              <a:buFont typeface="Arial" charset="0"/>
              <a:buChar char="•"/>
            </a:pPr>
            <a:r>
              <a:rPr lang="en-GB" sz="2400" dirty="0" smtClean="0">
                <a:solidFill>
                  <a:schemeClr val="bg1"/>
                </a:solidFill>
                <a:latin typeface="Calibri" pitchFamily="34" charset="0"/>
                <a:sym typeface="Wingdings" pitchFamily="2" charset="2"/>
              </a:rPr>
              <a:t>We are doing our own survey of good and bad practice in multimodal ticketing, especially for international journeys.</a:t>
            </a:r>
          </a:p>
          <a:p>
            <a:pPr marL="342900" indent="-342900">
              <a:spcBef>
                <a:spcPct val="50000"/>
              </a:spcBef>
            </a:pPr>
            <a:endParaRPr lang="en-GB" sz="2400" dirty="0" smtClean="0">
              <a:solidFill>
                <a:schemeClr val="bg1"/>
              </a:solidFill>
              <a:latin typeface="Calibri" pitchFamily="34" charset="0"/>
              <a:sym typeface="Wingdings" pitchFamily="2" charset="2"/>
            </a:endParaRPr>
          </a:p>
          <a:p>
            <a:pPr marL="342900" indent="-342900">
              <a:spcBef>
                <a:spcPct val="50000"/>
              </a:spcBef>
            </a:pPr>
            <a:endParaRPr lang="en-GB" sz="2400" dirty="0" smtClean="0">
              <a:solidFill>
                <a:schemeClr val="bg1"/>
              </a:solidFill>
              <a:latin typeface="Calibri" pitchFamily="34" charset="0"/>
              <a:sym typeface="Wingdings" pitchFamily="2" charset="2"/>
            </a:endParaRPr>
          </a:p>
          <a:p>
            <a:pPr marL="342900" indent="-342900" algn="ctr">
              <a:spcBef>
                <a:spcPct val="50000"/>
              </a:spcBef>
            </a:pPr>
            <a:r>
              <a:rPr lang="en-GB" sz="3600" dirty="0" smtClean="0">
                <a:solidFill>
                  <a:schemeClr val="bg1"/>
                </a:solidFill>
                <a:latin typeface="Calibri" pitchFamily="34" charset="0"/>
                <a:sym typeface="Wingdings" pitchFamily="2" charset="2"/>
              </a:rPr>
              <a:t>Watch this space!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66" name="Picture 10" descr="shutterstock_9939515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3863" y="1430338"/>
            <a:ext cx="8720137" cy="5427662"/>
          </a:xfrm>
          <a:prstGeom prst="rect">
            <a:avLst/>
          </a:prstGeom>
          <a:noFill/>
        </p:spPr>
      </p:pic>
      <p:sp>
        <p:nvSpPr>
          <p:cNvPr id="2" name="Titel 1"/>
          <p:cNvSpPr>
            <a:spLocks/>
          </p:cNvSpPr>
          <p:nvPr/>
        </p:nvSpPr>
        <p:spPr bwMode="auto">
          <a:xfrm>
            <a:off x="1008063" y="127000"/>
            <a:ext cx="5199062" cy="9207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GB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Thank you for your attention! </a:t>
            </a:r>
            <a:endParaRPr lang="en-GB" sz="2000" b="1" dirty="0">
              <a:solidFill>
                <a:schemeClr val="tx1">
                  <a:lumMod val="50000"/>
                  <a:lumOff val="50000"/>
                </a:schemeClr>
              </a:solidFill>
              <a:latin typeface="Calibri"/>
              <a:ea typeface="+mj-ea"/>
              <a:cs typeface="Calibri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3532164" y="6039556"/>
            <a:ext cx="26749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3600" dirty="0" smtClean="0">
                <a:hlinkClick r:id="rId3"/>
              </a:rPr>
              <a:t>www.epf.eu</a:t>
            </a:r>
            <a:endParaRPr lang="de-DE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293</Words>
  <Application>Microsoft Office PowerPoint</Application>
  <PresentationFormat>Bildschirmpräsentation (4:3)</PresentationFormat>
  <Paragraphs>43</Paragraphs>
  <Slides>9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0" baseType="lpstr">
      <vt:lpstr>Office-Design</vt:lpstr>
      <vt:lpstr>DOUBLING COLLECTIVE LAND TRANSPORT – HOW TO ENCOURAGE IT</vt:lpstr>
      <vt:lpstr>EPF MAP  December 2014</vt:lpstr>
      <vt:lpstr>WHAT IS THE EUROPEAN PASSENGERS FEDERATION?</vt:lpstr>
      <vt:lpstr>ENCOURAGING MODAL SHIFT THROUGH CHOICE AND EASE</vt:lpstr>
      <vt:lpstr>&lt; HORSES FOR COURSES&gt;  Choose the most suitable means for YOU</vt:lpstr>
      <vt:lpstr>NOT ALL TRAVELLERS ARE THE SAME</vt:lpstr>
      <vt:lpstr>HELP THEM ON THEIR WAY…</vt:lpstr>
      <vt:lpstr>KOCH REPORT ON MULTIMODAL INFORMATION AND BOOKING SYSTEMS</vt:lpstr>
      <vt:lpstr>Folie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Musterpräsentation</dc:title>
  <dc:creator>EPF Josef Schnenider</dc:creator>
  <cp:lastModifiedBy>jsn3we</cp:lastModifiedBy>
  <cp:revision>28</cp:revision>
  <dcterms:created xsi:type="dcterms:W3CDTF">2012-11-26T18:30:12Z</dcterms:created>
  <dcterms:modified xsi:type="dcterms:W3CDTF">2015-09-02T18:29:04Z</dcterms:modified>
</cp:coreProperties>
</file>