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4" r:id="rId5"/>
    <p:sldId id="268" r:id="rId6"/>
    <p:sldId id="269" r:id="rId7"/>
    <p:sldId id="270" r:id="rId8"/>
    <p:sldId id="271" r:id="rId9"/>
    <p:sldId id="273" r:id="rId10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 snapToGrid="0" snapToObjects="1"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 userDrawn="1"/>
        </p:nvSpPr>
        <p:spPr bwMode="auto">
          <a:xfrm>
            <a:off x="0" y="1430338"/>
            <a:ext cx="423863" cy="3997325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Rechteck 4"/>
          <p:cNvSpPr>
            <a:spLocks noChangeArrowheads="1"/>
          </p:cNvSpPr>
          <p:nvPr userDrawn="1"/>
        </p:nvSpPr>
        <p:spPr bwMode="auto">
          <a:xfrm>
            <a:off x="0" y="5427663"/>
            <a:ext cx="423863" cy="143033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034" name="Bild 69" descr="EPF_Logo.gif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385050" y="327025"/>
            <a:ext cx="1608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7"/>
          <p:cNvSpPr txBox="1"/>
          <p:nvPr userDrawn="1"/>
        </p:nvSpPr>
        <p:spPr>
          <a:xfrm>
            <a:off x="647700" y="352425"/>
            <a:ext cx="1392238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96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›</a:t>
            </a:r>
          </a:p>
        </p:txBody>
      </p:sp>
      <p:sp>
        <p:nvSpPr>
          <p:cNvPr id="3" name="Untertitel 2"/>
          <p:cNvSpPr>
            <a:spLocks/>
          </p:cNvSpPr>
          <p:nvPr userDrawn="1"/>
        </p:nvSpPr>
        <p:spPr bwMode="auto">
          <a:xfrm>
            <a:off x="1004888" y="361950"/>
            <a:ext cx="5900737" cy="620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de-DE" sz="3200"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de-DE" sz="3200">
              <a:latin typeface="Calibri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1387475"/>
            <a:ext cx="9144000" cy="42863"/>
          </a:xfrm>
          <a:prstGeom prst="rect">
            <a:avLst/>
          </a:prstGeom>
          <a:solidFill>
            <a:schemeClr val="accent1"/>
          </a:solidFill>
          <a:ln w="6350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Rechteck 4"/>
          <p:cNvSpPr>
            <a:spLocks noChangeArrowheads="1"/>
          </p:cNvSpPr>
          <p:nvPr userDrawn="1"/>
        </p:nvSpPr>
        <p:spPr bwMode="auto">
          <a:xfrm>
            <a:off x="3175" y="0"/>
            <a:ext cx="423863" cy="1387475"/>
          </a:xfrm>
          <a:prstGeom prst="rect">
            <a:avLst/>
          </a:prstGeom>
          <a:solidFill>
            <a:srgbClr val="7F7F7F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f.e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428625" y="1423988"/>
            <a:ext cx="8715375" cy="40052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04888" y="282575"/>
            <a:ext cx="5900737" cy="620713"/>
          </a:xfrm>
        </p:spPr>
        <p:txBody>
          <a:bodyPr vert="horz" lIns="91440" tIns="45720" rIns="91440" bIns="45720" rtlCol="0">
            <a:noAutofit/>
          </a:bodyPr>
          <a:lstStyle/>
          <a:p>
            <a:pPr algn="l">
              <a:spcBef>
                <a:spcPct val="50000"/>
              </a:spcBef>
              <a:buFont typeface="Arial"/>
              <a:buNone/>
              <a:defRPr/>
            </a:pPr>
            <a:r>
              <a:rPr lang="de-DE" sz="2000" b="1" dirty="0" smtClean="0">
                <a:solidFill>
                  <a:srgbClr val="7F7F7F"/>
                </a:solidFill>
                <a:latin typeface="+mj-lt"/>
                <a:ea typeface="+mj-ea"/>
                <a:cs typeface="+mj-cs"/>
              </a:rPr>
              <a:t>EUROPEAN CITIZENS‘ MOBILITY FORUM</a:t>
            </a:r>
          </a:p>
          <a:p>
            <a:pPr algn="l">
              <a:spcBef>
                <a:spcPct val="50000"/>
              </a:spcBef>
              <a:buFont typeface="Arial"/>
              <a:buNone/>
              <a:defRPr/>
            </a:pPr>
            <a:r>
              <a:rPr lang="de-DE" sz="1400" b="1" dirty="0" smtClean="0">
                <a:solidFill>
                  <a:srgbClr val="7F7F7F"/>
                </a:solidFill>
                <a:latin typeface="+mj-lt"/>
                <a:ea typeface="+mj-ea"/>
                <a:cs typeface="+mj-cs"/>
              </a:rPr>
              <a:t>2015, September 17th</a:t>
            </a:r>
            <a:endParaRPr lang="de-DE" sz="2000" b="1" dirty="0">
              <a:solidFill>
                <a:srgbClr val="7F7F7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319" name="Textfeld 9"/>
          <p:cNvSpPr txBox="1">
            <a:spLocks noChangeArrowheads="1"/>
          </p:cNvSpPr>
          <p:nvPr/>
        </p:nvSpPr>
        <p:spPr bwMode="auto">
          <a:xfrm>
            <a:off x="763588" y="2659063"/>
            <a:ext cx="1389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rgbClr val="FFFFFF"/>
                </a:solidFill>
                <a:latin typeface="Calibri" pitchFamily="34" charset="0"/>
              </a:rPr>
              <a:t>01.11.2012, Hamm</a:t>
            </a:r>
          </a:p>
        </p:txBody>
      </p:sp>
      <p:sp>
        <p:nvSpPr>
          <p:cNvPr id="13320" name="Untertitel 2_"/>
          <p:cNvSpPr txBox="1">
            <a:spLocks/>
          </p:cNvSpPr>
          <p:nvPr/>
        </p:nvSpPr>
        <p:spPr bwMode="auto">
          <a:xfrm>
            <a:off x="903288" y="6099175"/>
            <a:ext cx="590073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de-DE" sz="1400" dirty="0" smtClean="0">
                <a:solidFill>
                  <a:srgbClr val="898989"/>
                </a:solidFill>
                <a:latin typeface="Calibri" pitchFamily="34" charset="0"/>
              </a:rPr>
              <a:t>Trevor Garrod </a:t>
            </a:r>
            <a:r>
              <a:rPr lang="de-DE" sz="1400" dirty="0">
                <a:solidFill>
                  <a:srgbClr val="898989"/>
                </a:solidFill>
                <a:latin typeface="Calibri" pitchFamily="34" charset="0"/>
              </a:rPr>
              <a:t>// </a:t>
            </a:r>
            <a:r>
              <a:rPr lang="de-DE" sz="1400" b="1" dirty="0" smtClean="0">
                <a:solidFill>
                  <a:srgbClr val="898989"/>
                </a:solidFill>
                <a:latin typeface="Calibri" pitchFamily="34" charset="0"/>
              </a:rPr>
              <a:t>EUROPEAN PASSENGERS‘ FEDERATION </a:t>
            </a:r>
            <a:r>
              <a:rPr lang="de-DE" sz="1400" dirty="0">
                <a:solidFill>
                  <a:srgbClr val="898989"/>
                </a:solidFill>
                <a:latin typeface="Calibri" pitchFamily="34" charset="0"/>
              </a:rPr>
              <a:t>// www.epf.eu</a:t>
            </a:r>
          </a:p>
        </p:txBody>
      </p:sp>
      <p:sp>
        <p:nvSpPr>
          <p:cNvPr id="13315" name="Titel 1"/>
          <p:cNvSpPr>
            <a:spLocks noGrp="1"/>
          </p:cNvSpPr>
          <p:nvPr>
            <p:ph type="ctrTitle"/>
          </p:nvPr>
        </p:nvSpPr>
        <p:spPr bwMode="auto">
          <a:xfrm>
            <a:off x="685800" y="2659063"/>
            <a:ext cx="8021638" cy="1954212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600" b="1" dirty="0" smtClean="0">
                <a:solidFill>
                  <a:schemeClr val="bg1"/>
                </a:solidFill>
              </a:rPr>
              <a:t>DOUBLING COLLECTIVE LAND TRANSPORT – HOW TO ENCOURAGE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itel 1"/>
          <p:cNvSpPr>
            <a:spLocks noGrp="1"/>
          </p:cNvSpPr>
          <p:nvPr>
            <p:ph type="ctrTitle"/>
          </p:nvPr>
        </p:nvSpPr>
        <p:spPr bwMode="auto">
          <a:xfrm>
            <a:off x="1008063" y="214313"/>
            <a:ext cx="5167312" cy="82391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GB" sz="2000" b="1" dirty="0" smtClean="0">
                <a:solidFill>
                  <a:srgbClr val="7F7F7F"/>
                </a:solidFill>
              </a:rPr>
              <a:t>EPF MAP </a:t>
            </a:r>
            <a:br>
              <a:rPr lang="en-GB" sz="2000" b="1" dirty="0" smtClean="0">
                <a:solidFill>
                  <a:srgbClr val="7F7F7F"/>
                </a:solidFill>
              </a:rPr>
            </a:br>
            <a:r>
              <a:rPr lang="en-GB" sz="1400" dirty="0" smtClean="0">
                <a:solidFill>
                  <a:srgbClr val="7F7F7F"/>
                </a:solidFill>
              </a:rPr>
              <a:t>December 2014</a:t>
            </a:r>
          </a:p>
        </p:txBody>
      </p:sp>
      <p:sp>
        <p:nvSpPr>
          <p:cNvPr id="5" name="Untertitel 2"/>
          <p:cNvSpPr txBox="1">
            <a:spLocks/>
          </p:cNvSpPr>
          <p:nvPr/>
        </p:nvSpPr>
        <p:spPr bwMode="auto">
          <a:xfrm>
            <a:off x="6175375" y="3614738"/>
            <a:ext cx="2425699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1400" dirty="0" smtClean="0">
                <a:solidFill>
                  <a:schemeClr val="tx2"/>
                </a:solidFill>
                <a:latin typeface="Calibri" pitchFamily="34" charset="0"/>
              </a:rPr>
              <a:t>34 member organisations</a:t>
            </a: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1400" dirty="0" smtClean="0">
                <a:solidFill>
                  <a:schemeClr val="tx2"/>
                </a:solidFill>
                <a:latin typeface="Calibri" pitchFamily="34" charset="0"/>
              </a:rPr>
              <a:t>20 countries 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70" y="1639627"/>
            <a:ext cx="3123608" cy="4875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428625" y="1430338"/>
            <a:ext cx="8715375" cy="5427662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5362" name="Titel 1"/>
          <p:cNvSpPr>
            <a:spLocks noGrp="1"/>
          </p:cNvSpPr>
          <p:nvPr>
            <p:ph type="ctrTitle"/>
          </p:nvPr>
        </p:nvSpPr>
        <p:spPr bwMode="auto">
          <a:xfrm>
            <a:off x="1008063" y="127000"/>
            <a:ext cx="5878512" cy="9207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GB" sz="2000" b="1" dirty="0" smtClean="0">
                <a:solidFill>
                  <a:schemeClr val="tx2"/>
                </a:solidFill>
              </a:rPr>
              <a:t>WHAT IS THE EUROPEAN PASSENGERS FEDERATION?</a:t>
            </a:r>
          </a:p>
        </p:txBody>
      </p:sp>
      <p:sp>
        <p:nvSpPr>
          <p:cNvPr id="15366" name="Untertitel 2"/>
          <p:cNvSpPr txBox="1">
            <a:spLocks/>
          </p:cNvSpPr>
          <p:nvPr/>
        </p:nvSpPr>
        <p:spPr bwMode="auto">
          <a:xfrm>
            <a:off x="903288" y="1900238"/>
            <a:ext cx="7742237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200" dirty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founded 2002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200" dirty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 the European umbrella organisation of national </a:t>
            </a:r>
            <a:br>
              <a:rPr lang="en-GB" sz="2200" dirty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</a:br>
            <a:r>
              <a:rPr lang="en-GB" sz="2200" dirty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 and regional passengers’ organisations</a:t>
            </a:r>
            <a:endParaRPr lang="en-GB" sz="2200" dirty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2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sz="2200" dirty="0" smtClean="0">
                <a:solidFill>
                  <a:schemeClr val="bg1"/>
                </a:solidFill>
                <a:latin typeface="Calibri" pitchFamily="34" charset="0"/>
              </a:rPr>
              <a:t>dealing </a:t>
            </a:r>
            <a:r>
              <a:rPr lang="en-GB" sz="2200" dirty="0">
                <a:solidFill>
                  <a:schemeClr val="bg1"/>
                </a:solidFill>
                <a:latin typeface="Calibri" pitchFamily="34" charset="0"/>
              </a:rPr>
              <a:t>with all modes of public transport such us</a:t>
            </a:r>
            <a:br>
              <a:rPr lang="en-GB" sz="22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GB" sz="2200" dirty="0">
                <a:solidFill>
                  <a:schemeClr val="bg1"/>
                </a:solidFill>
                <a:latin typeface="Calibri" pitchFamily="34" charset="0"/>
              </a:rPr>
              <a:t> local transport, railways, </a:t>
            </a:r>
            <a:r>
              <a:rPr lang="en-GB" sz="2200" dirty="0" smtClean="0">
                <a:solidFill>
                  <a:schemeClr val="bg1"/>
                </a:solidFill>
                <a:latin typeface="Calibri" pitchFamily="34" charset="0"/>
              </a:rPr>
              <a:t>buses</a:t>
            </a:r>
            <a:r>
              <a:rPr lang="en-GB" sz="2200" dirty="0">
                <a:solidFill>
                  <a:schemeClr val="bg1"/>
                </a:solidFill>
                <a:latin typeface="Calibri" pitchFamily="34" charset="0"/>
              </a:rPr>
              <a:t>, aviation and    </a:t>
            </a:r>
            <a:br>
              <a:rPr lang="en-GB" sz="22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GB" sz="2200" dirty="0">
                <a:solidFill>
                  <a:schemeClr val="bg1"/>
                </a:solidFill>
                <a:latin typeface="Calibri" pitchFamily="34" charset="0"/>
              </a:rPr>
              <a:t> maritime </a:t>
            </a:r>
            <a:r>
              <a:rPr lang="en-GB" sz="2200" dirty="0" smtClean="0">
                <a:solidFill>
                  <a:schemeClr val="bg1"/>
                </a:solidFill>
                <a:latin typeface="Calibri" pitchFamily="34" charset="0"/>
              </a:rPr>
              <a:t>transport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200" dirty="0" smtClean="0">
                <a:solidFill>
                  <a:schemeClr val="bg1"/>
                </a:solidFill>
                <a:latin typeface="Calibri" pitchFamily="34" charset="0"/>
              </a:rPr>
              <a:t>aims to see environmentally friendly transport </a:t>
            </a:r>
            <a:r>
              <a:rPr lang="en-GB" sz="2200" dirty="0" err="1" smtClean="0">
                <a:solidFill>
                  <a:schemeClr val="bg1"/>
                </a:solidFill>
                <a:latin typeface="Calibri" pitchFamily="34" charset="0"/>
              </a:rPr>
              <a:t>gaing</a:t>
            </a:r>
            <a:r>
              <a:rPr lang="en-GB" sz="2200" dirty="0" smtClean="0">
                <a:solidFill>
                  <a:schemeClr val="bg1"/>
                </a:solidFill>
                <a:latin typeface="Calibri" pitchFamily="34" charset="0"/>
              </a:rPr>
              <a:t> greater market share </a:t>
            </a:r>
            <a:endParaRPr lang="en-GB" sz="2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428625" y="1430338"/>
            <a:ext cx="8715375" cy="5427662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5362" name="Titel 1"/>
          <p:cNvSpPr>
            <a:spLocks noGrp="1"/>
          </p:cNvSpPr>
          <p:nvPr>
            <p:ph type="ctrTitle"/>
          </p:nvPr>
        </p:nvSpPr>
        <p:spPr bwMode="auto">
          <a:xfrm>
            <a:off x="1008063" y="127000"/>
            <a:ext cx="5878512" cy="9207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GB" sz="2400" b="1" dirty="0" smtClean="0">
                <a:solidFill>
                  <a:schemeClr val="tx2"/>
                </a:solidFill>
              </a:rPr>
              <a:t>ENCOURAGING MODAL SHIFT THROUGH </a:t>
            </a:r>
            <a:r>
              <a:rPr lang="en-GB" sz="2400" b="1" u="sng" dirty="0" smtClean="0">
                <a:solidFill>
                  <a:schemeClr val="tx2"/>
                </a:solidFill>
              </a:rPr>
              <a:t>CHOICE AND EASE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  <p:sp>
        <p:nvSpPr>
          <p:cNvPr id="15366" name="Untertitel 2"/>
          <p:cNvSpPr txBox="1">
            <a:spLocks/>
          </p:cNvSpPr>
          <p:nvPr/>
        </p:nvSpPr>
        <p:spPr bwMode="auto">
          <a:xfrm>
            <a:off x="903288" y="1900238"/>
            <a:ext cx="7742237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Informed choice between speed and cheapness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Passengers need to know what to expect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Multimodal interchanges – accessible to all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Journey chain should be easy to research, plan and book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Operators must have a Plan B if things go wrong.</a:t>
            </a:r>
            <a:endParaRPr lang="en-GB" sz="2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428625" y="1430338"/>
            <a:ext cx="8715375" cy="5427662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5362" name="Titel 1"/>
          <p:cNvSpPr>
            <a:spLocks noGrp="1"/>
          </p:cNvSpPr>
          <p:nvPr>
            <p:ph type="ctrTitle"/>
          </p:nvPr>
        </p:nvSpPr>
        <p:spPr bwMode="auto">
          <a:xfrm>
            <a:off x="1008063" y="127000"/>
            <a:ext cx="5878512" cy="9207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GB" sz="2400" b="1" dirty="0" smtClean="0">
                <a:solidFill>
                  <a:schemeClr val="tx2"/>
                </a:solidFill>
              </a:rPr>
              <a:t>&lt; HORSES FOR COURSES&gt; </a:t>
            </a:r>
            <a:br>
              <a:rPr lang="en-GB" sz="2400" b="1" dirty="0" smtClean="0">
                <a:solidFill>
                  <a:schemeClr val="tx2"/>
                </a:solidFill>
              </a:rPr>
            </a:br>
            <a:r>
              <a:rPr lang="en-GB" sz="2400" b="1" dirty="0" smtClean="0">
                <a:solidFill>
                  <a:schemeClr val="tx2"/>
                </a:solidFill>
              </a:rPr>
              <a:t>Choose the most suitable means for YOU</a:t>
            </a:r>
          </a:p>
        </p:txBody>
      </p:sp>
      <p:sp>
        <p:nvSpPr>
          <p:cNvPr id="15366" name="Untertitel 2"/>
          <p:cNvSpPr txBox="1">
            <a:spLocks/>
          </p:cNvSpPr>
          <p:nvPr/>
        </p:nvSpPr>
        <p:spPr bwMode="auto">
          <a:xfrm>
            <a:off x="903288" y="1900238"/>
            <a:ext cx="7742237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0"/>
              </a:spcBef>
            </a:pP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Example: on July 6</a:t>
            </a:r>
            <a:r>
              <a:rPr lang="en-GB" sz="2800" baseline="300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th</a:t>
            </a: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 three Englishmen</a:t>
            </a:r>
            <a:br>
              <a:rPr lang="en-GB" sz="28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</a:b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 went to a meeting in Utrecht,</a:t>
            </a:r>
            <a:br>
              <a:rPr lang="en-GB" sz="28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</a:b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 using different modes of transport:</a:t>
            </a:r>
          </a:p>
          <a:p>
            <a:pPr marL="342900" indent="-342900" algn="ctr">
              <a:spcBef>
                <a:spcPct val="50000"/>
              </a:spcBef>
            </a:pPr>
            <a:endParaRPr lang="en-GB" sz="2800" dirty="0" smtClean="0">
              <a:solidFill>
                <a:schemeClr val="bg1"/>
              </a:solidFill>
              <a:latin typeface="Calibri" pitchFamily="34" charset="0"/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SIMON went by coach Norwich – London; London – Rotterdam; then train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DONALD took 4 trains, Birmingham – London; London - Brussels; Brussels – Rotterdam; Rotterdam – Utrecht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TREVOR went rail/sea/rail - on one ticket!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428625" y="1430338"/>
            <a:ext cx="8715375" cy="5427662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5362" name="Titel 1"/>
          <p:cNvSpPr>
            <a:spLocks noGrp="1"/>
          </p:cNvSpPr>
          <p:nvPr>
            <p:ph type="ctrTitle"/>
          </p:nvPr>
        </p:nvSpPr>
        <p:spPr bwMode="auto">
          <a:xfrm>
            <a:off x="1008063" y="127000"/>
            <a:ext cx="5878512" cy="9207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GB" sz="2400" b="1" dirty="0" smtClean="0">
                <a:solidFill>
                  <a:schemeClr val="tx2"/>
                </a:solidFill>
              </a:rPr>
              <a:t>NOT ALL TRAVELLERS ARE THE SAME</a:t>
            </a:r>
          </a:p>
        </p:txBody>
      </p:sp>
      <p:sp>
        <p:nvSpPr>
          <p:cNvPr id="15366" name="Untertitel 2"/>
          <p:cNvSpPr txBox="1">
            <a:spLocks/>
          </p:cNvSpPr>
          <p:nvPr/>
        </p:nvSpPr>
        <p:spPr bwMode="auto">
          <a:xfrm>
            <a:off x="903288" y="1900238"/>
            <a:ext cx="7742237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Experienced travellers usually know what to do, how to find out, how to book.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The less experienced  need independent advice and/or a comprehensive journey-planner, giving a reasonable choice.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It is the less experienced who must be persuaded to use public transport if we are to achieve real modal shift.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428625" y="1430338"/>
            <a:ext cx="8715375" cy="5427662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5362" name="Titel 1"/>
          <p:cNvSpPr>
            <a:spLocks noGrp="1"/>
          </p:cNvSpPr>
          <p:nvPr>
            <p:ph type="ctrTitle"/>
          </p:nvPr>
        </p:nvSpPr>
        <p:spPr bwMode="auto">
          <a:xfrm>
            <a:off x="1008063" y="127000"/>
            <a:ext cx="5878512" cy="9207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GB" sz="2400" b="1" dirty="0" smtClean="0">
                <a:solidFill>
                  <a:schemeClr val="tx2"/>
                </a:solidFill>
              </a:rPr>
              <a:t>HELP THEM ON THEIR WAY…</a:t>
            </a:r>
          </a:p>
        </p:txBody>
      </p:sp>
      <p:sp>
        <p:nvSpPr>
          <p:cNvPr id="15366" name="Untertitel 2"/>
          <p:cNvSpPr txBox="1">
            <a:spLocks/>
          </p:cNvSpPr>
          <p:nvPr/>
        </p:nvSpPr>
        <p:spPr bwMode="auto">
          <a:xfrm>
            <a:off x="903288" y="1900238"/>
            <a:ext cx="7742237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Transparent, simple pricing.  No hidden extras!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Multimodal hubs (Not a car park on the edge of town or a back street)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 Accessibility for PRMs – from which everyone benefits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Clear real-time information about onward journeys or delays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Seamless through ticketing where possible (e.g. British </a:t>
            </a:r>
            <a:r>
              <a:rPr lang="en-GB" sz="2400" dirty="0" err="1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PlusBus</a:t>
            </a: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; or multimodal </a:t>
            </a:r>
            <a:r>
              <a:rPr lang="en-GB" sz="2400" dirty="0" err="1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zonal</a:t>
            </a: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 tickets)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428625" y="1430338"/>
            <a:ext cx="8715375" cy="5427662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5362" name="Titel 1"/>
          <p:cNvSpPr>
            <a:spLocks noGrp="1"/>
          </p:cNvSpPr>
          <p:nvPr>
            <p:ph type="ctrTitle"/>
          </p:nvPr>
        </p:nvSpPr>
        <p:spPr bwMode="auto">
          <a:xfrm>
            <a:off x="1008063" y="127000"/>
            <a:ext cx="5878512" cy="9207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GB" sz="2400" b="1" dirty="0" smtClean="0">
                <a:solidFill>
                  <a:schemeClr val="tx2"/>
                </a:solidFill>
              </a:rPr>
              <a:t>KOCH REPORT ON MULTIMODAL INFORMATION AND BOOKING SYSTEMS</a:t>
            </a:r>
          </a:p>
        </p:txBody>
      </p:sp>
      <p:sp>
        <p:nvSpPr>
          <p:cNvPr id="15366" name="Untertitel 2"/>
          <p:cNvSpPr txBox="1">
            <a:spLocks/>
          </p:cNvSpPr>
          <p:nvPr/>
        </p:nvSpPr>
        <p:spPr bwMode="auto">
          <a:xfrm>
            <a:off x="903288" y="1900238"/>
            <a:ext cx="7742237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We in EPF welcomed this report which the European Parliament accepted in the summer.</a:t>
            </a:r>
          </a:p>
          <a:p>
            <a:pPr marL="342900" indent="-342900">
              <a:spcBef>
                <a:spcPct val="50000"/>
              </a:spcBef>
              <a:buFont typeface="Arial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We are doing our own survey of good and bad practice in multimodal ticketing, especially for international journeys.</a:t>
            </a:r>
          </a:p>
          <a:p>
            <a:pPr marL="342900" indent="-342900">
              <a:spcBef>
                <a:spcPct val="50000"/>
              </a:spcBef>
            </a:pPr>
            <a:endParaRPr lang="en-GB" sz="2400" dirty="0" smtClean="0">
              <a:solidFill>
                <a:schemeClr val="bg1"/>
              </a:solidFill>
              <a:latin typeface="Calibri" pitchFamily="34" charset="0"/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</a:pPr>
            <a:endParaRPr lang="en-GB" sz="2400" dirty="0" smtClean="0">
              <a:solidFill>
                <a:schemeClr val="bg1"/>
              </a:solidFill>
              <a:latin typeface="Calibri" pitchFamily="34" charset="0"/>
              <a:sym typeface="Wingdings" pitchFamily="2" charset="2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en-GB" sz="3600" dirty="0" smtClean="0">
                <a:solidFill>
                  <a:schemeClr val="bg1"/>
                </a:solidFill>
                <a:latin typeface="Calibri" pitchFamily="34" charset="0"/>
                <a:sym typeface="Wingdings" pitchFamily="2" charset="2"/>
              </a:rPr>
              <a:t>Watch this space!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6" name="Picture 10" descr="shutterstock_993951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3" y="1430338"/>
            <a:ext cx="8720137" cy="5427662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/>
          </p:cNvSpPr>
          <p:nvPr/>
        </p:nvSpPr>
        <p:spPr bwMode="auto">
          <a:xfrm>
            <a:off x="1008063" y="127000"/>
            <a:ext cx="5199062" cy="920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Thank you for your attention! </a:t>
            </a:r>
            <a:endParaRPr lang="en-GB" sz="2000" b="1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532164" y="6039556"/>
            <a:ext cx="2674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hlinkClick r:id="rId3"/>
              </a:rPr>
              <a:t>www.epf.eu</a:t>
            </a:r>
            <a:endParaRPr lang="de-DE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Bildschirmpräsentation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Office-Design</vt:lpstr>
      <vt:lpstr>DOUBLING COLLECTIVE LAND TRANSPORT – HOW TO ENCOURAGE IT</vt:lpstr>
      <vt:lpstr>EPF MAP  December 2014</vt:lpstr>
      <vt:lpstr>WHAT IS THE EUROPEAN PASSENGERS FEDERATION?</vt:lpstr>
      <vt:lpstr>ENCOURAGING MODAL SHIFT THROUGH CHOICE AND EASE</vt:lpstr>
      <vt:lpstr>&lt; HORSES FOR COURSES&gt;  Choose the most suitable means for YOU</vt:lpstr>
      <vt:lpstr>NOT ALL TRAVELLERS ARE THE SAME</vt:lpstr>
      <vt:lpstr>HELP THEM ON THEIR WAY…</vt:lpstr>
      <vt:lpstr>KOCH REPORT ON MULTIMODAL INFORMATION AND BOOKING SYSTEMS</vt:lpstr>
      <vt:lpstr>Folie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Musterpräsentation</dc:title>
  <dc:creator>EPF Josef Schnenider</dc:creator>
  <cp:lastModifiedBy>jsn3we</cp:lastModifiedBy>
  <cp:revision>28</cp:revision>
  <dcterms:created xsi:type="dcterms:W3CDTF">2012-11-26T18:30:12Z</dcterms:created>
  <dcterms:modified xsi:type="dcterms:W3CDTF">2015-09-02T18:29:04Z</dcterms:modified>
</cp:coreProperties>
</file>